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app.sli.do" TargetMode="External" /><Relationship Id="rId3" Type="http://schemas.openxmlformats.org/officeDocument/2006/relationships/image" Target="../media/image1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Relationship Id="rId4" Type="http://schemas.openxmlformats.org/officeDocument/2006/relationships/hyperlink" Target="mailto:Studierendenberatung@haw-hamburg.de" TargetMode="External" /><Relationship Id="rId5" Type="http://schemas.openxmlformats.org/officeDocument/2006/relationships/hyperlink" Target="mailto:krisenteam@haw-hamburg.de" TargetMode="External" /><Relationship Id="rId6" Type="http://schemas.openxmlformats.org/officeDocument/2006/relationships/hyperlink" Target="https://www.haw-hamburg.de/beratung/" TargetMode="External" /><Relationship Id="rId7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7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1.png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6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2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5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6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Wo finde ich Daten?</a:t>
            </a:r>
          </a:p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4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R, Python, SPSS, …</a:t>
            </a:r>
          </a:p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Die Programmiersprache R</a:t>
            </a:r>
          </a:p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Die IDE RStudio</a:t>
            </a:r>
          </a:p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Die Arbeitsumgebung</a:t>
            </a:r>
          </a:p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Die ersten Schritte mit R</a:t>
            </a:r>
          </a:p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Funktionen</a:t>
            </a:r>
          </a:p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Datentypen in R</a:t>
            </a:r>
          </a:p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30300"/>
            <a:ext cx="51054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Datenstrukturen in R</a:t>
            </a:r>
          </a:p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Dataframes</a:t>
            </a:r>
          </a:p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10100" y="203200"/>
            <a:ext cx="30353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06400"/>
            <a:ext cx="5105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Histogramm</a:t>
            </a:r>
          </a:p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Warum sind statistische Kennzahlen wichtig?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Daten zusammenfassen und vereinfachen</a:t>
            </a:r>
          </a:p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Entscheidungsgrundlage in vielen Anwendungsbereichen</a:t>
            </a:r>
          </a:p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/>
                <a:gridCol w="1701800"/>
                <a:gridCol w="170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Von der Beschreibung zur Inferenz</a:t>
            </a:r>
          </a:p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Erkennung von Mustern und Besonderheiten</a:t>
            </a:r>
          </a:p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49300"/>
            <a:ext cx="51054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/>
                <a:gridCol w="1701800"/>
                <a:gridCol w="170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215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Lagemaße</a:t>
            </a:r>
          </a:p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37000" y="203200"/>
            <a:ext cx="4368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 dieser Veranstaltung</a:t>
            </a:r>
          </a:p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Was Sie erwartet</a:t>
            </a:r>
          </a:p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Erwartungen und Interaktion</a:t>
            </a:r>
          </a:p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812800"/>
            <a:ext cx="51054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54500" y="203200"/>
            <a:ext cx="3746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41300"/>
            <a:ext cx="51054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Streuungsmaße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Spannweite (Range)</a:t>
                </a:r>
              </a:p>
              <a:p>
                <a:pPr lvl="0"/>
                <a:r>
                  <a:rPr/>
                  <a:t>Die Spannweite ist der einfachste Streuungsparameter</a:t>
                </a:r>
              </a:p>
              <a:p>
                <a:pPr lvl="0"/>
                <a:r>
                  <a:rPr/>
                  <a:t>Berechnung: Maximum - Minimum</a:t>
                </a:r>
              </a:p>
              <a:p>
                <a:pPr lvl="0"/>
                <a:r>
                  <a:rPr/>
                  <a:t>Sehr anfällig für Ausreißer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diff(range(data))</a:t>
                </a:r>
                <a:r>
                  <a:rPr/>
                  <a:t> oder </a:t>
                </a:r>
                <a:r>
                  <a:rPr>
                    <a:latin typeface="Courier"/>
                  </a:rPr>
                  <a:t>max(data) - min(data)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Interquartilsabstand (IQR)</a:t>
                </a:r>
              </a:p>
              <a:p>
                <a:pPr lvl="0"/>
                <a:r>
                  <a:rPr/>
                  <a:t>Robusteres Streuungsmaß, das Ausreißer besser berücksichtigt</a:t>
                </a:r>
              </a:p>
              <a:p>
                <a:pPr lvl="0"/>
                <a:r>
                  <a:rPr/>
                  <a:t>Berechnung: 75%-Quartil minus 25%-Quartil (Q3 - Q1)</a:t>
                </a:r>
              </a:p>
              <a:p>
                <a:pPr lvl="0"/>
                <a:r>
                  <a:rPr/>
                  <a:t>Enthält die mittleren 50% der 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IQR(data)</a:t>
                </a:r>
                <a:r>
                  <a:rPr/>
                  <a:t> oder </a:t>
                </a:r>
                <a:r>
                  <a:rPr>
                    <a:latin typeface="Courier"/>
                  </a:rPr>
                  <a:t>quantile(data, 0.75) - quantile(data, 0.25)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Varianz</a:t>
                </a:r>
              </a:p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Standardabweichung</a:t>
                </a:r>
              </a:p>
            </p:txBody>
          </p:sp>
        </mc:Choice>
      </mc:AlternateContent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Standardabweichung</a:t>
                </a:r>
              </a:p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Interpretation der Standardabweichung im Kontext der Normalverteilung</a:t>
                </a:r>
              </a:p>
              <a:p>
                <a:pPr lvl="0"/>
                <a:r>
                  <a:rPr/>
                  <a:t>Bei normalverteilten Daten liegen ca. 68% der Werte innerhalb von μ ± σ (Mittelwert ± 1 Standardabweichung)</a:t>
                </a:r>
              </a:p>
              <a:p>
                <a:pPr lvl="0"/>
                <a:r>
                  <a:rPr/>
                  <a:t>Ca. 95% der Werte liegen innerhalb von μ ± 2σ</a:t>
                </a:r>
              </a:p>
              <a:p>
                <a:pPr lvl="0"/>
                <a:r>
                  <a:rPr/>
                  <a:t>Ca. 99,7% der Werte liegen innerhalb von μ ± 3σ (“Drei-Sigma-Regel”)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Formparameter</a:t>
                </a:r>
              </a:p>
            </p:txBody>
          </p:sp>
        </mc:Choice>
      </mc:AlternateContent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511300"/>
            <a:ext cx="5105400" cy="177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Schiefe (Skewness)</a:t>
            </a:r>
          </a:p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Wölbung (Kurtosis)</a:t>
            </a:r>
          </a:p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Positionskennwerte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Quantile und Perzentile</a:t>
            </a:r>
          </a:p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71600"/>
            <a:ext cx="5105400" cy="204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Boxplot</a:t>
            </a:r>
          </a:p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/>
                <a:gridCol w="1701800"/>
                <a:gridCol w="170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/>
                <a:gridCol w="1473200"/>
                <a:gridCol w="2235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37000" y="203200"/>
            <a:ext cx="43688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Tidyverse</a:t>
            </a:r>
          </a:p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Packages installieren und laden</a:t>
            </a:r>
          </a:p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Rohdaten transformieren und zusammenfassen</a:t>
            </a:r>
          </a:p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25900" y="203200"/>
            <a:ext cx="41910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Rohdaten transformieren und zusammenfassen</a:t>
            </a:r>
          </a:p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Typische Funktionen in Tidyverse</a:t>
            </a:r>
          </a:p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Ausprobieren mit nycflights23</a:t>
            </a:r>
          </a:p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Demo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Typische Fehler</a:t>
            </a:r>
          </a:p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54000"/>
            <a:ext cx="51054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Rules of Working</a:t>
            </a:r>
          </a:p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Prüfungsleistung</a:t>
            </a:r>
          </a:p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Wie sieht die Hausarbeit aus?</a:t>
            </a:r>
          </a:p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Letzte Fragen?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Unterstützung für Studierende</a:t>
            </a:r>
          </a:p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4"/>
              </a:rPr>
              <a:t>Studierendenberatung@haw-hamburg.de</a:t>
            </a:r>
          </a:p>
          <a:p>
            <a:pPr lvl="0"/>
            <a:r>
              <a:rPr>
                <a:hlinkClick r:id="rId5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6"/>
              </a:rPr>
              <a:t>HAW Beratung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3568700" y="571500"/>
            <a:ext cx="5105400" cy="364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Daten lesen und schreiben</a:t>
            </a:r>
          </a:p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Pro-Tipp</a:t>
            </a:r>
          </a:p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Warum Datenvisualisierung?</a:t>
            </a:r>
          </a:p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33400"/>
            <a:ext cx="5105400" cy="3721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5 wichtige Schritte</a:t>
            </a:r>
          </a:p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5 wichtige Schritte</a:t>
            </a:r>
          </a:p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5 wichtige Schritte</a:t>
            </a:r>
          </a:p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5 wichtige Schritte</a:t>
            </a:r>
          </a:p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5 wichtige Schritte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Redundant Coding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Weißer Space ist gut… aber nicht zu viel!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36600"/>
            <a:ext cx="51054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sind Daten?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Was sind Daten?</a:t>
            </a:r>
          </a:p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41300"/>
            <a:ext cx="5105400" cy="430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Scatter Plot / Streudiagramm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Korrelationsmatrix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Venn-Diagramm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UpSet Diagram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Sankey Diagram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85800"/>
            <a:ext cx="51054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Horizontal Bar Chart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Column Chart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/>
                <a:gridCol w="1701800"/>
                <a:gridCol w="170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Circular Bar Plot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Diverging Bars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Diverging Lollipop Chart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00100"/>
            <a:ext cx="5105400" cy="3175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Histogram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Boxplots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Boxplots mit Violin Plot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Choropleth Map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Stacked Area Chart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Stacked 100% Area Chart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65200"/>
            <a:ext cx="51054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Waterfall Diagram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Heatmap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Square Area Chart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/>
                <a:gridCol w="1270000"/>
                <a:gridCol w="1270000"/>
                <a:gridCol w="1270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Treemap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76300"/>
            <a:ext cx="5105400" cy="304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31800"/>
            <a:ext cx="51054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Datenvisualisierung mit ggplot2</a:t>
            </a:r>
          </a:p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Organisatorisches</a:t>
                </a:r>
              </a:p>
              <a:p>
                <a:pPr lvl="0"/>
                <a:r>
                  <a:rPr/>
                  <a:t>Die Veranstaltung findet nächste Woche statt!</a:t>
                </a:r>
              </a:p>
              <a:p>
                <a:pPr lvl="0"/>
                <a:r>
                  <a:rPr/>
                  <a:t>Zu viel los zum Semesterende? Sie können früher abgeben!</a:t>
                </a:r>
              </a:p>
              <a:p>
                <a:pPr lvl="0"/>
                <a:r>
                  <a:rPr/>
                  <a:t>Bitte bitte bitte beachten Sie die zur Verfügung gestellten Materialien!</a:t>
                </a:r>
              </a:p>
              <a:p>
                <a:pPr lvl="0"/>
                <a:r>
                  <a:rPr/>
                  <a:t>Nachtrag Stacked Area Charts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Ihre Aufgabe heute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Notebook ist erstellt (mit der Vorlage)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Ihre Daten sind importiert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Forschungsfragen sind ausformuliert im Notebook</a:t>
                </a:r>
              </a:p>
              <a:p>
                <a:pPr lvl="0" indent="-342900" marL="342900">
                  <a:buAutoNum type="arabicPeriod"/>
                </a:pPr>
                <a:r>
                  <a:rPr b="1"/>
                  <a:t>Erst dann</a:t>
                </a:r>
                <a:r>
                  <a:rPr/>
                  <a:t> besprechen wir im 1:1 Ihr weiteres Vorgehen, über dass Sie sich </a:t>
                </a:r>
                <a:r>
                  <a:rPr b="1"/>
                  <a:t>vorher</a:t>
                </a:r>
                <a:r>
                  <a:rPr/>
                  <a:t> Gedanken gemacht haben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Nur wenn Sie gar nicht weiterkommen (und wirklich alle Materialien gesichtet haben), kommen Sie ohne diese Schritte zum 1:1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Von der Beschreibung zur Vorhersage</a:t>
                </a:r>
              </a:p>
              <a:p>
                <a:pPr lvl="0"/>
                <a:r>
                  <a:rPr b="1"/>
                  <a:t>Bisherige Sitzungen</a:t>
                </a:r>
                <a:r>
                  <a:rPr/>
                  <a:t>: Daten beschreiben, manipulieren, visualisieren</a:t>
                </a:r>
              </a:p>
              <a:p>
                <a:pPr lvl="0"/>
                <a:r>
                  <a:rPr b="1"/>
                  <a:t>Neuer Schritt</a:t>
                </a:r>
                <a:r>
                  <a:rPr/>
                  <a:t>: Von Beschreibung zu Vorhersage und Schlussfolgerung</a:t>
                </a:r>
              </a:p>
              <a:p>
                <a:pPr lvl="0"/>
                <a:r>
                  <a:rPr b="1"/>
                  <a:t>Schlüsselfrage</a:t>
                </a:r>
                <a:r>
                  <a:rPr/>
                  <a:t>: Wie können wir mit Unsicherheit umgehen?</a:t>
                </a:r>
              </a:p>
              <a:p>
                <a:pPr lvl="0"/>
                <a:r>
                  <a:rPr b="1"/>
                  <a:t>Antwort</a:t>
                </a:r>
                <a:r>
                  <a:rPr/>
                  <a:t>: Wahrscheinlichkeitstheorie als mathematisches Fundament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Warum Wahrscheinlichkeiten für die angewandte Forschung?</a:t>
                </a:r>
              </a:p>
              <a:p>
                <a:pPr lvl="0"/>
                <a:r>
                  <a:rPr b="1"/>
                  <a:t>Stichprobenlogik</a:t>
                </a:r>
                <a:br/>
                <a:r>
                  <a:rPr/>
                  <a:t>→ Wie kann auf eine Grundgesamtheit geschlossen werden, obwohl nur ein Teil beobachtet wurde?</a:t>
                </a:r>
              </a:p>
              <a:p>
                <a:pPr lvl="0"/>
                <a:r>
                  <a:rPr b="1"/>
                  <a:t>Unsicherheit quantifizieren</a:t>
                </a:r>
                <a:br/>
                <a:r>
                  <a:rPr/>
                  <a:t>→ Wie kann die Unsicherheit in empirischen Aussagen formal greifbar gemacht werden?</a:t>
                </a:r>
              </a:p>
              <a:p>
                <a:pPr lvl="0"/>
                <a:r>
                  <a:rPr b="1"/>
                  <a:t>Zufallsvariabilität verstehen</a:t>
                </a:r>
                <a:br/>
                <a:r>
                  <a:rPr/>
                  <a:t>→ Wie unterscheiden sich echte Effekte von zufälligen Schwankungen?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Warum Wahrscheinlichkeiten für die angewandte Forschung? Teil 2</a:t>
                </a:r>
              </a:p>
              <a:p>
                <a:pPr lvl="0"/>
                <a:r>
                  <a:rPr b="1"/>
                  <a:t>Grundlage für Inferenz</a:t>
                </a:r>
                <a:br/>
                <a:r>
                  <a:rPr/>
                  <a:t>→ Wahrscheinlichkeiten bilden das Fundament für Hypothesentests und Konfidenzintervalle.</a:t>
                </a:r>
              </a:p>
              <a:p>
                <a:pPr lvl="0"/>
                <a:r>
                  <a:rPr b="1"/>
                  <a:t>Bewertung von Evidenz</a:t>
                </a:r>
                <a:br/>
                <a:r>
                  <a:rPr/>
                  <a:t>→ Wie plausibel ist eine Theorie angesichts der beobachteten Daten?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Praktische Anwendungsbeispiele</a:t>
                </a:r>
              </a:p>
              <a:p>
                <a:pPr lvl="0"/>
                <a:r>
                  <a:rPr b="1"/>
                  <a:t>Medizin</a:t>
                </a:r>
                <a:r>
                  <a:rPr/>
                  <a:t>: Ist ein Medikament wirksam oder nur Zufall?</a:t>
                </a:r>
              </a:p>
              <a:p>
                <a:pPr lvl="0"/>
                <a:r>
                  <a:rPr b="1"/>
                  <a:t>Wirtschaft</a:t>
                </a:r>
                <a:r>
                  <a:rPr/>
                  <a:t>: Wie wahrscheinlich ist ein Zahlungsausfall?</a:t>
                </a:r>
              </a:p>
              <a:p>
                <a:pPr lvl="0"/>
                <a:r>
                  <a:rPr b="1"/>
                  <a:t>Produktentwicklung</a:t>
                </a:r>
                <a:r>
                  <a:rPr/>
                  <a:t>: Wie viele Nutzer werden Feature X verwenden?</a:t>
                </a:r>
              </a:p>
              <a:p>
                <a:pPr lvl="0"/>
                <a:r>
                  <a:rPr b="1"/>
                  <a:t>Marketing</a:t>
                </a:r>
                <a:r>
                  <a:rPr/>
                  <a:t>: Welcher von zwei Werbetexten führt zu mehr Conversions?</a:t>
                </a:r>
              </a:p>
              <a:p>
                <a:pPr lvl="0"/>
                <a:r>
                  <a:rPr b="1"/>
                  <a:t>Qualitätssicherung</a:t>
                </a:r>
                <a:r>
                  <a:rPr/>
                  <a:t>: Liegt der Produktionsprozess in kontrollierten Grenzen?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Einführung in Wahrscheinlichkeiten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Was ist Zufall?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Einführung in Wahrscheinlichkeiten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Was ist Zufall?</a:t>
                </a:r>
              </a:p>
              <a:p>
                <a:pPr lvl="0"/>
                <a:r>
                  <a:rPr/>
                  <a:t>In der Statistik beschreibt „Zufall“ das Eintreten von Ereignissen, deren Ergebnis nicht mit Sicherheit vorhersehbar ist, obwohl alle möglichen Ergebnisse bekannt sind.</a:t>
                </a:r>
              </a:p>
              <a:p>
                <a:pPr lvl="0"/>
                <a:r>
                  <a:rPr/>
                  <a:t>Der Zufall steht nicht für Chaos, sondern für Unsicherheit bei einzelnen Beobachtungen. Bei vielen Wiederholungen entstehen jedoch erkennbare Muster (z. B. 50 % Kopf bei Münzwürfen über viele Versuche).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Laplace-Wahrscheinlichkeit</a:t>
                </a:r>
              </a:p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Empirische Wahrscheinlichkeit</a:t>
                </a:r>
              </a:p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Theoretische Wahrscheinlichkeit</a:t>
                </a:r>
              </a:p>
              <a:p>
                <a:pPr lvl="0"/>
                <a:r>
                  <a:rPr/>
                  <a:t>Basierend auf einem </a:t>
                </a:r>
                <a:r>
                  <a:rPr b="1"/>
                  <a:t>mathematischen Modell</a:t>
                </a:r>
                <a:r>
                  <a:rPr/>
                  <a:t>, z. B. einer Verteilung</a:t>
                </a:r>
              </a:p>
              <a:p>
                <a:pPr lvl="0"/>
                <a:r>
                  <a:rPr/>
                  <a:t>Wird </a:t>
                </a:r>
                <a:r>
                  <a:rPr b="1"/>
                  <a:t>nicht beobachtet</a:t>
                </a:r>
                <a:r>
                  <a:rPr/>
                  <a:t>, sondern </a:t>
                </a:r>
                <a:r>
                  <a:rPr b="1"/>
                  <a:t>aus Annahmen berechnet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Theoretische Wahrscheinlichkeit</a:t>
                </a:r>
              </a:p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Bedingte Wahrscheinlichkeit</a:t>
                </a:r>
              </a:p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Beispiele von Wahrscheinlichkeiten</a:t>
                </a:r>
              </a:p>
            </p:txBody>
          </p:sp>
        </mc:Choice>
      </mc:AlternateContent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300"/>
                <a:gridCol w="2032000"/>
                <a:gridCol w="19431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Von einzelnen Wahrscheinlichkeiten zu Verteilungen</a:t>
            </a:r>
          </a:p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Zwei Typen: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/>
                <a:gridCol w="1701800"/>
                <a:gridCol w="170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Zufallsvariablen und Verteilungen</a:t>
            </a:r>
          </a:p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Die Normalverteilung im Detail</a:t>
            </a:r>
          </a:p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Normalverteilung in der Praxis</a:t>
            </a:r>
          </a:p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Aufgabe</a:t>
            </a:r>
          </a:p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Inferenzstatistik?</a:t>
            </a:r>
          </a:p>
          <a:p>
            <a:pPr lvl="0"/>
            <a:r>
              <a:rPr/>
              <a:t>Von der Stichprobe auf die Grundgesamtheit schließen</a:t>
            </a:r>
          </a:p>
          <a:p>
            <a:pPr lvl="0"/>
            <a:r>
              <a:rPr/>
              <a:t>Berücksichtigt Zufallsfehler und Unsicherheit</a:t>
            </a:r>
          </a:p>
          <a:p>
            <a:pPr lvl="0"/>
            <a:r>
              <a:rPr/>
              <a:t>Zentral: </a:t>
            </a:r>
            <a:r>
              <a:rPr b="1"/>
              <a:t>Wahrscheinlichkeit</a:t>
            </a:r>
            <a:r>
              <a:rPr/>
              <a:t>, </a:t>
            </a:r>
            <a:r>
              <a:rPr b="1"/>
              <a:t>Stichprobenverteilung</a:t>
            </a:r>
            <a:r>
              <a:rPr/>
              <a:t>, </a:t>
            </a:r>
            <a:r>
              <a:rPr b="1"/>
              <a:t>Testen von Hypothesen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Würfeln und der Zufall: Zentraler Grenzwertsatz</a:t>
            </a:r>
          </a:p>
          <a:p>
            <a:pPr lvl="0"/>
            <a:r>
              <a:rPr/>
              <a:t>Jeder Studierende würfelt 60x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Was ist der Erwartungswert?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Würfeln und der Zufall: Zentraler Grenzwertsatz</a:t>
            </a:r>
          </a:p>
          <a:p>
            <a:pPr lvl="0"/>
            <a:r>
              <a:rPr/>
              <a:t>Jeder Studierende würfelt 60x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Erwartungswert (fairer Würfel): 3.5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Würfeln und der Zufall: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Warum ist das wichtig?</a:t>
                </a:r>
              </a:p>
              <a:p>
                <a:pPr lvl="0"/>
                <a:r>
                  <a:rPr/>
                  <a:t>Diese Verteilung erlaubt uns Aussagen über:</a:t>
                </a:r>
              </a:p>
              <a:p>
                <a:pPr lvl="1"/>
                <a:r>
                  <a:rPr/>
                  <a:t>Vertrauensbereiche (Konfidenzintervalle)</a:t>
                </a:r>
              </a:p>
              <a:p>
                <a:pPr lvl="1"/>
                <a:r>
                  <a:rPr/>
                  <a:t>Signifikanztests (z. B. t-Test)</a:t>
                </a:r>
              </a:p>
              <a:p>
                <a:pPr lvl="0"/>
                <a:r>
                  <a:rPr b="1"/>
                  <a:t>Beispiel</a:t>
                </a:r>
                <a:r>
                  <a:rPr/>
                  <a:t>: Ist ein Würfel gezinkt?</a:t>
                </a:r>
              </a:p>
              <a:p>
                <a:pPr lvl="0"/>
                <a:r>
                  <a:rPr/>
                  <a:t>Stichprobe: z. B. Mittelwert = 3.8</a:t>
                </a:r>
              </a:p>
              <a:p>
                <a:pPr lvl="0"/>
                <a:r>
                  <a:rPr b="1"/>
                  <a:t>Ist dieser Unterschied Zufall oder nicht?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Hypothesentesten: Grundlagen</a:t>
                </a:r>
              </a:p>
              <a:p>
                <a:pPr lvl="0"/>
                <a:r>
                  <a:rPr b="1"/>
                  <a:t>Nullhypothese (H₀)</a:t>
                </a:r>
                <a:r>
                  <a:rPr/>
                  <a:t>: Annahme keines Effekts/Unterschieds</a:t>
                </a:r>
              </a:p>
              <a:p>
                <a:pPr lvl="0"/>
                <a:r>
                  <a:rPr b="1"/>
                  <a:t>Alternativhypothese (H₁)</a:t>
                </a:r>
                <a:r>
                  <a:rPr/>
                  <a:t>: Annahme eines Effekts/Unterschieds</a:t>
                </a:r>
              </a:p>
              <a:p>
                <a:pPr lvl="0"/>
                <a:r>
                  <a:rPr b="1"/>
                  <a:t>Arten von Hypothesen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Ungerichtete Hypothesen (zweiseitig): µ₁ ≠ µ₂</a:t>
                </a:r>
              </a:p>
              <a:p>
                <a:pPr lvl="1"/>
                <a:r>
                  <a:rPr/>
                  <a:t>Gerichtete Hypothesen (einseitig): µ₁ &gt; µ₂ oder µ₁ &lt; µ₂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Die Logik des Hypothesentestens</a:t>
                </a:r>
              </a:p>
              <a:p>
                <a:pPr lvl="0"/>
                <a:r>
                  <a:rPr b="1"/>
                  <a:t>Indirekter Beweis</a:t>
                </a:r>
                <a:r>
                  <a:rPr/>
                  <a:t>: Wir falsifizieren H₀ statt H₁ zu beweisen</a:t>
                </a:r>
              </a:p>
              <a:p>
                <a:pPr lvl="0"/>
                <a:r>
                  <a:rPr b="1"/>
                  <a:t>Analogie zum Gerichtsprozess</a:t>
                </a:r>
                <a:r>
                  <a:rPr/>
                  <a:t>: “Unschuldig bis zum Beweis der Schuld”</a:t>
                </a:r>
              </a:p>
              <a:p>
                <a:pPr lvl="0"/>
                <a:r>
                  <a:rPr b="1"/>
                  <a:t>Entscheidungsbaum</a:t>
                </a:r>
                <a:r>
                  <a:rPr/>
                  <a:t>: Wann wird H₀ beibehalten oder verworfen?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Signifikanzniveau und p-Wert</a:t>
                </a:r>
              </a:p>
              <a:p>
                <a:pPr lvl="0"/>
                <a:r>
                  <a:rPr b="1"/>
                  <a:t>Signifikanzniveau α</a:t>
                </a:r>
                <a:r>
                  <a:rPr/>
                  <a:t>: Vorab festgelegte Irrtumswahrscheinlichkeit (typisch: 0.05)</a:t>
                </a:r>
              </a:p>
              <a:p>
                <a:pPr lvl="0"/>
                <a:r>
                  <a:rPr b="1"/>
                  <a:t>p-Wert</a:t>
                </a:r>
                <a:r>
                  <a:rPr/>
                  <a:t>: Wahrscheinlichkeit, die beobachteten (oder extremeren) Daten unter H₀ zu erhalten</a:t>
                </a:r>
              </a:p>
              <a:p>
                <a:pPr lvl="0"/>
                <a:r>
                  <a:rPr b="1"/>
                  <a:t>Entscheidungsregel</a:t>
                </a:r>
                <a:r>
                  <a:rPr/>
                  <a:t>: Verwerfe H₀, wenn p &lt; α</a:t>
                </a:r>
              </a:p>
              <a:p>
                <a:pPr lvl="0"/>
                <a:r>
                  <a:rPr b="1"/>
                  <a:t>Kritische Werte</a:t>
                </a:r>
                <a:r>
                  <a:rPr/>
                  <a:t>: Alternative Darstellung der Entscheidungsregel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Von der Stichprobenverteilung zum t-Test</a:t>
                </a:r>
              </a:p>
              <a:p>
                <a:pPr lvl="0"/>
                <a:r>
                  <a:rPr/>
                  <a:t>Die </a:t>
                </a:r>
                <a:r>
                  <a:rPr b="1"/>
                  <a:t>Stichprobenverteilung der Mittelwerte</a:t>
                </a:r>
                <a:r>
                  <a:rPr/>
                  <a:t> zeigt: Wie stark Mittelwerte </a:t>
                </a:r>
                <a:r>
                  <a:rPr b="1"/>
                  <a:t>zufällig schwanken</a:t>
                </a:r>
                <a:r>
                  <a:rPr/>
                  <a:t>, selbst wenn H₀ stimmt</a:t>
                </a:r>
              </a:p>
              <a:p>
                <a:pPr lvl="0"/>
                <a:r>
                  <a:rPr/>
                  <a:t>Diese Schwankung hat eine Streuung: den </a:t>
                </a:r>
                <a:r>
                  <a:rPr b="1"/>
                  <a:t>Standardfehler (SE)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Der t-Test prüft, ob der beobachtete Mittelwert </a:t>
                </a:r>
                <a:r>
                  <a:rPr b="1"/>
                  <a:t>außerhalb</a:t>
                </a:r>
                <a:r>
                  <a:rPr/>
                  <a:t> dieser erwarteten Schwankung liegt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Der Standardfehler</a:t>
                </a:r>
              </a:p>
              <a:p>
                <a:pPr lvl="0"/>
                <a:r>
                  <a:rPr b="1"/>
                  <a:t>Definition</a:t>
                </a:r>
                <a:r>
                  <a:rPr/>
                  <a:t>: Standardabweichung der Stichprobenmittelwerte</a:t>
                </a:r>
              </a:p>
              <a:p>
                <a:pPr lvl="0"/>
                <a:r>
                  <a:rPr b="1"/>
                  <a:t>Praktische Bedeutung</a:t>
                </a:r>
                <a:r>
                  <a:rPr/>
                  <a:t>: Je größer die Stichprobe, desto präziser die Schätzung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42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se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/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sqrt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length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(würfe))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se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0.2169381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t-Test in R (Einzelstichprobe)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3.3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
    One Sample t-test
data:  würfe
t = -0.92192, df = 59, p-value = 0.3603
alternative hypothesis: true mean is not equal to 3.5
95 percent confidence interval:
 2.865908 3.734092
sample estimates:
mean of x 
      3.3 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Interpretation des t-Tests</a:t>
                </a:r>
              </a:p>
              <a:p>
                <a:pPr lvl="0"/>
                <a:r>
                  <a:rPr b="1"/>
                  <a:t>p &lt; 0.05</a:t>
                </a:r>
                <a:r>
                  <a:rPr/>
                  <a:t> → Ablehnung der Nullhypothese (Würfel evtl. gezinkt)</a:t>
                </a:r>
              </a:p>
              <a:p>
                <a:pPr lvl="0"/>
                <a:r>
                  <a:rPr b="1"/>
                  <a:t>p ≥ 0.05</a:t>
                </a:r>
                <a:r>
                  <a:rPr/>
                  <a:t> → Kein ausreichender Hinweis auf Manipulation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Was ist denn nun „signifikant“?</a:t>
                </a:r>
              </a:p>
              <a:p>
                <a:pPr lvl="0"/>
                <a:r>
                  <a:rPr/>
                  <a:t>Ein signifikantes Ergebnis heißt nicht, dass es „wichtig“ ist</a:t>
                </a:r>
              </a:p>
              <a:p>
                <a:pPr lvl="0"/>
                <a:r>
                  <a:rPr/>
                  <a:t>Es heißt nur: Unterschied ist </a:t>
                </a:r>
                <a:r>
                  <a:rPr b="1"/>
                  <a:t>nicht gut durch Zufall erklärbar</a:t>
                </a:r>
              </a:p>
              <a:p>
                <a:pPr lvl="0"/>
                <a:r>
                  <a:rPr/>
                  <a:t>Immer im Kontext interpretieren (Effektgröße, Relevanz)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Konfidenzintervalle</a:t>
                </a:r>
              </a:p>
              <a:p>
                <a:pPr lvl="0"/>
                <a:r>
                  <a:rPr b="1"/>
                  <a:t>Definition</a:t>
                </a:r>
                <a:r>
                  <a:rPr/>
                  <a:t>: Bereich, der mit einer bestimmten Wahrscheinlichkeit den wahren Parameter enthält</a:t>
                </a:r>
              </a:p>
              <a:p>
                <a:pPr lvl="0"/>
                <a:r>
                  <a:rPr b="1"/>
                  <a:t>Interpretation</a:t>
                </a:r>
                <a:r>
                  <a:rPr/>
                  <a:t>: Was bedeutet ein 95%-Konfidenzintervall?</a:t>
                </a:r>
              </a:p>
              <a:p>
                <a:pPr lvl="0"/>
                <a:r>
                  <a:rPr b="1"/>
                  <a:t>Zusammenhang mit Hypothesentests</a:t>
                </a:r>
                <a:r>
                  <a:rPr/>
                  <a:t>: Enthält ein 95%-KI den Wert der Nullhypothese?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Experimentelles Design</a:t>
                </a:r>
              </a:p>
              <a:p>
                <a:pPr lvl="0"/>
                <a:r>
                  <a:rPr b="1"/>
                  <a:t>Wichtige Konzepte</a:t>
                </a:r>
                <a:r>
                  <a:rPr/>
                  <a:t>: Randomisierung, Kontrolle, Randomized Control Trial (RCT)</a:t>
                </a:r>
              </a:p>
              <a:p>
                <a:pPr lvl="0"/>
                <a:r>
                  <a:rPr b="1"/>
                  <a:t>Experimentierfehler vermeiden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Placebo-Effekt</a:t>
                </a:r>
              </a:p>
              <a:p>
                <a:pPr lvl="1"/>
                <a:r>
                  <a:rPr/>
                  <a:t>Hawthorne-Effekt</a:t>
                </a:r>
              </a:p>
              <a:p>
                <a:pPr lvl="1"/>
                <a:r>
                  <a:rPr/>
                  <a:t>Observer Bias</a:t>
                </a:r>
              </a:p>
              <a:p>
                <a:pPr lvl="1"/>
                <a:r>
                  <a:rPr/>
                  <a:t>Selection Bias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Ursprung der t-Verteilung: William S. Gosset</a:t>
                </a:r>
              </a:p>
              <a:p>
                <a:pPr lvl="0"/>
                <a:r>
                  <a:rPr b="1"/>
                  <a:t>William S. Gosset</a:t>
                </a:r>
                <a:r>
                  <a:rPr/>
                  <a:t> war Chemiker und Statistiker bei der Guinness-Brauerei (Anfang 1900er).</a:t>
                </a:r>
              </a:p>
              <a:p>
                <a:pPr lvl="0"/>
                <a:r>
                  <a:rPr/>
                  <a:t>Aufgabe: Qualitätskontrolle (z. B. Stärkegehalt von Gerste messen).</a:t>
                </a:r>
              </a:p>
              <a:p>
                <a:pPr lvl="0"/>
                <a:r>
                  <a:rPr/>
                  <a:t>Problem: Nur </a:t>
                </a:r>
                <a:r>
                  <a:rPr b="1"/>
                  <a:t>kleine Stichproben</a:t>
                </a:r>
                <a:r>
                  <a:rPr/>
                  <a:t> pro Tag (z. B. n = 4 oder 5).</a:t>
                </a:r>
              </a:p>
              <a:p>
                <a:pPr lvl="0"/>
                <a:r>
                  <a:rPr/>
                  <a:t>Damalige Statistik: Basierte auf </a:t>
                </a:r>
                <a:r>
                  <a:rPr b="1"/>
                  <a:t>großen Stichproben</a:t>
                </a:r>
                <a:r>
                  <a:rPr/>
                  <a:t> und der </a:t>
                </a:r>
                <a:r>
                  <a:rPr b="1"/>
                  <a:t>Normalverteilung</a:t>
                </a:r>
                <a:r>
                  <a:rPr/>
                  <a:t>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Das statistische Problem</a:t>
                </a:r>
              </a:p>
              <a:p>
                <a:pPr lvl="0"/>
                <a:r>
                  <a:rPr/>
                  <a:t>Ziel: Testen, ob der Mittelwert von Proben vom Sollwert abweicht.</a:t>
                </a:r>
              </a:p>
              <a:p>
                <a:pPr lvl="0"/>
                <a:r>
                  <a:rPr/>
                  <a:t>Normalformel: [  ] → funktioniert nur, wenn </a:t>
                </a:r>
                <a:r>
                  <a:rPr b="1"/>
                  <a:t>σ</a:t>
                </a:r>
                <a:r>
                  <a:rPr/>
                  <a:t> (Standardabweichung der Grundgesamtheit) bekannt ist.</a:t>
                </a:r>
              </a:p>
              <a:p>
                <a:pPr lvl="0"/>
                <a:r>
                  <a:rPr/>
                  <a:t>Bei kleinen n musste Gosset stattdessen </a:t>
                </a:r>
                <a:r>
                  <a:rPr b="1"/>
                  <a:t>s</a:t>
                </a:r>
                <a:r>
                  <a:rPr/>
                  <a:t> (Stichprobenstandardabweichung) verwenden: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acc>
                            <m:accPr>
                              <m:chr m:val="‾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μ</m:t>
                          </m:r>
                        </m:num>
                        <m:den>
                          <m:r>
                            <m:t>s</m:t>
                          </m:r>
                          <m:r>
                            <m:rPr>
                              <m:sty m:val="p"/>
                            </m:rPr>
                            <m:t>/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Folge: Diese Teststatistik </a:t>
                </a:r>
                <a:r>
                  <a:rPr b="1"/>
                  <a:t>folgt nicht mehr der Normalverteilung</a:t>
                </a:r>
                <a:r>
                  <a:rPr/>
                  <a:t>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Die Lösung</a:t>
                </a:r>
              </a:p>
              <a:p>
                <a:pPr lvl="0"/>
                <a:r>
                  <a:rPr/>
                  <a:t>Gosset zeigte: Die neue Verteilung hängt von der Anzahl an Beobachtungen ab → </a:t>
                </a:r>
                <a:r>
                  <a:rPr b="1"/>
                  <a:t>Freiheitsgrade (n−1)</a:t>
                </a:r>
                <a:r>
                  <a:rPr/>
                  <a:t>.</a:t>
                </a:r>
              </a:p>
              <a:p>
                <a:pPr lvl="0"/>
                <a:r>
                  <a:rPr/>
                  <a:t>Daraus entstand eine neue Verteilung: die </a:t>
                </a:r>
                <a:r>
                  <a:rPr b="1"/>
                  <a:t>t-Verteilung mit df</a:t>
                </a:r>
                <a:r>
                  <a:rPr/>
                  <a:t>.</a:t>
                </a:r>
              </a:p>
              <a:p>
                <a:pPr lvl="0"/>
                <a:r>
                  <a:rPr/>
                  <a:t>Diese berücksichtigt die </a:t>
                </a:r>
                <a:r>
                  <a:rPr b="1"/>
                  <a:t>größere Unsicherheit bei kleinen n</a:t>
                </a:r>
                <a:r>
                  <a:rPr/>
                  <a:t> durch dickere „Schwänze“ (heavy tails).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Warum „Student“?</a:t>
                </a:r>
              </a:p>
              <a:p>
                <a:pPr lvl="0"/>
                <a:r>
                  <a:rPr/>
                  <a:t>Guinness verbot es Mitarbeitern, unter eigenem Namen zu publizieren.</a:t>
                </a:r>
              </a:p>
              <a:p>
                <a:pPr lvl="0"/>
                <a:r>
                  <a:rPr/>
                  <a:t>Gosset veröffentlichte 1908 unter dem Pseudonym </a:t>
                </a:r>
                <a:r>
                  <a:rPr b="1"/>
                  <a:t>„Student“</a:t>
                </a:r>
                <a:r>
                  <a:rPr/>
                  <a:t>:</a:t>
                </a:r>
              </a:p>
              <a:p>
                <a:pPr lvl="1"/>
                <a:r>
                  <a:rPr i="1"/>
                  <a:t>„The Probable Error of a Mean“</a:t>
                </a:r>
                <a:r>
                  <a:rPr/>
                  <a:t> (in </a:t>
                </a:r>
                <a:r>
                  <a:rPr i="1"/>
                  <a:t>Biometrika</a:t>
                </a:r>
                <a:r>
                  <a:rPr/>
                  <a:t>)</a:t>
                </a:r>
              </a:p>
              <a:p>
                <a:pPr lvl="0"/>
                <a:r>
                  <a:rPr/>
                  <a:t>Der t-Test wurde dadurch bekannt als </a:t>
                </a:r>
                <a:r>
                  <a:rPr b="1"/>
                  <a:t>„Student’s t-Test“</a:t>
                </a:r>
                <a:r>
                  <a:rPr/>
                  <a:t>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Visualisierung unterschiedlicher t-Verteilungen</a:t>
                </a:r>
              </a:p>
            </p:txBody>
          </p:sp>
        </mc:Choice>
      </mc:AlternateContent>
      <p:pic>
        <p:nvPicPr>
          <p:cNvPr descr="Statistik_Seminar_files/figure-pptx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Freiheitsgrade (Degrees of Freedom, df)</a:t>
                </a:r>
              </a:p>
              <a:p>
                <a:pPr lvl="0"/>
                <a:r>
                  <a:rPr/>
                  <a:t>Anzahl der </a:t>
                </a:r>
                <a:r>
                  <a:rPr b="1"/>
                  <a:t>unabhängigen Informationen</a:t>
                </a:r>
                <a:r>
                  <a:rPr/>
                  <a:t>, die zur Schätzung einer Größe verfügbar sind.</a:t>
                </a:r>
              </a:p>
              <a:p>
                <a:pPr lvl="0"/>
                <a:r>
                  <a:rPr/>
                  <a:t>Bei der Berechnung der </a:t>
                </a:r>
                <a:r>
                  <a:rPr b="1"/>
                  <a:t>Stichprobenvarianz</a:t>
                </a:r>
                <a:r>
                  <a:rPr/>
                  <a:t> geht 1 Freiheitsgrad verloren: [ df = n - 1 ] (weil der Mittelwert bereits aus den Daten berechnet wurde)</a:t>
                </a:r>
              </a:p>
              <a:p>
                <a:pPr lvl="0"/>
                <a:r>
                  <a:rPr/>
                  <a:t>Freiheitsgrade bestimmen die </a:t>
                </a:r>
                <a:r>
                  <a:rPr b="1"/>
                  <a:t>Form der t-Verteilung</a:t>
                </a:r>
                <a:r>
                  <a:rPr/>
                  <a:t>:</a:t>
                </a:r>
              </a:p>
              <a:p>
                <a:pPr lvl="1"/>
                <a:r>
                  <a:rPr/>
                  <a:t>Wenige df → </a:t>
                </a:r>
                <a:r>
                  <a:rPr b="1"/>
                  <a:t>dickere Randbereiche</a:t>
                </a:r>
              </a:p>
              <a:p>
                <a:pPr lvl="1"/>
                <a:r>
                  <a:rPr/>
                  <a:t>Viele df → t-Verteilung nähert sich der </a:t>
                </a:r>
                <a:r>
                  <a:rPr b="1"/>
                  <a:t>Normalverteilung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Freiheitsgrade (Degrees of Freedom, df)</a:t>
                </a:r>
              </a:p>
              <a:p>
                <a:pPr lvl="0"/>
                <a:r>
                  <a:rPr/>
                  <a:t>Freiheitsgrade sind wichtig für:</a:t>
                </a:r>
              </a:p>
              <a:p>
                <a:pPr lvl="1"/>
                <a:r>
                  <a:rPr/>
                  <a:t>Auswahl des richtigen </a:t>
                </a:r>
                <a:r>
                  <a:rPr b="1"/>
                  <a:t>kritischen t-Werts</a:t>
                </a:r>
              </a:p>
              <a:p>
                <a:pPr lvl="1"/>
                <a:r>
                  <a:rPr b="1"/>
                  <a:t>Vertrauensintervalle</a:t>
                </a:r>
                <a:r>
                  <a:rPr/>
                  <a:t> und </a:t>
                </a:r>
                <a:r>
                  <a:rPr b="1"/>
                  <a:t>p-Werte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Arten von t-Tests</a:t>
                </a:r>
              </a:p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Arten von t-Tests</a:t>
                </a:r>
              </a:p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Arten von t-Tests</a:t>
                </a:r>
              </a:p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Arten von t-Tests</a:t>
                </a:r>
              </a:p>
              <a:p>
                <a:pPr lvl="0"/>
                <a:r>
                  <a:rPr b="1"/>
                  <a:t>Welch-Test</a:t>
                </a:r>
                <a:r>
                  <a:rPr/>
                  <a:t>: Variante für ungleiche Varianzen</a:t>
                </a:r>
              </a:p>
              <a:p>
                <a:pPr lvl="1"/>
                <a:r>
                  <a:rPr/>
                  <a:t>Anwendungsbeispiel: Wenn die Streuung in beiden Gruppen deutlich unterschiedlich ist</a:t>
                </a:r>
              </a:p>
              <a:p>
                <a:pPr lvl="1"/>
                <a:r>
                  <a:rPr/>
                  <a:t>Angepasste Freiheitsgrade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Voraussetzungen der t-Tests</a:t>
                </a:r>
              </a:p>
              <a:p>
                <a:pPr lvl="0"/>
                <a:r>
                  <a:rPr b="1"/>
                  <a:t>Normalverteilung</a:t>
                </a:r>
                <a:r>
                  <a:rPr/>
                  <a:t>: Robustheit bei Verletzungen</a:t>
                </a:r>
              </a:p>
              <a:p>
                <a:pPr lvl="0"/>
                <a:r>
                  <a:rPr b="1"/>
                  <a:t>Varianzhomogenität</a:t>
                </a:r>
                <a:r>
                  <a:rPr/>
                  <a:t>: Bedeutung und Tests (Levene-Test, F-Test)</a:t>
                </a:r>
              </a:p>
              <a:p>
                <a:pPr lvl="0"/>
                <a:r>
                  <a:rPr b="1"/>
                  <a:t>Unabhängigkeit der Beobachtungen</a:t>
                </a:r>
                <a:r>
                  <a:rPr/>
                  <a:t>: Kritisch für die Gültigkeit</a:t>
                </a:r>
              </a:p>
              <a:p>
                <a:pPr lvl="0"/>
                <a:r>
                  <a:rPr b="1"/>
                  <a:t>Zentraler Grenzwertsatz als Rettungsanker</a:t>
                </a:r>
                <a:r>
                  <a:rPr/>
                  <a:t>: Wann können wir uns darauf verlassen?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Interpretation und Berichterstattung</a:t>
                </a:r>
              </a:p>
              <a:p>
                <a:pPr lvl="0"/>
                <a:r>
                  <a:rPr b="1"/>
                  <a:t>Angabe des Konfidenzintervalls</a:t>
                </a:r>
                <a:r>
                  <a:rPr/>
                  <a:t>: Zusätzliche Information zur Präzision</a:t>
                </a:r>
              </a:p>
              <a:p>
                <a:pPr lvl="0"/>
                <a:r>
                  <a:rPr b="1"/>
                  <a:t>Standardisierte Berichtsform</a:t>
                </a:r>
                <a:r>
                  <a:rPr/>
                  <a:t>: APA-Style für wissenschaftliche Publikationen</a:t>
                </a:r>
              </a:p>
              <a:p>
                <a:pPr lvl="0"/>
                <a:r>
                  <a:rPr b="1"/>
                  <a:t>Beispiel</a:t>
                </a:r>
                <a:r>
                  <a:rPr/>
                  <a:t>: “Ein unabhängiger t-Test zeigte einen signifikanten Unterschied zwischen den Gruppen (t(28) = 2.45, p = 0.02, d = 0.89). Die Experimentalgruppe (M = 25.3, SD = 4.2) erzielte höhere Werte als die Kontrollgruppe (M = 21.7, SD = 3.8).”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Fehler beim Hypothesentesten</a:t>
                </a:r>
              </a:p>
              <a:p>
                <a:pPr lvl="0"/>
                <a:r>
                  <a:rPr b="1"/>
                  <a:t>Fehler 1. Art (α-Fehler)</a:t>
                </a:r>
                <a:r>
                  <a:rPr/>
                  <a:t>: Falsch-positive Entscheidung (H₀ fälschlicherweise verwerfen)</a:t>
                </a:r>
              </a:p>
              <a:p>
                <a:pPr lvl="0"/>
                <a:r>
                  <a:rPr b="1"/>
                  <a:t>Fehler 2. Art (β-Fehler)</a:t>
                </a:r>
                <a:r>
                  <a:rPr/>
                  <a:t>: Falsch-negative Entscheidung (H₀ fälschlicherweise beibehalten)</a:t>
                </a:r>
              </a:p>
              <a:p>
                <a:pPr lvl="0"/>
                <a:r>
                  <a:rPr b="1"/>
                  <a:t>Power (1-β)</a:t>
                </a:r>
                <a:r>
                  <a:rPr/>
                  <a:t>: Wahrscheinlichkeit, einen tatsächlich vorhandenen Effekt zu entdecken</a:t>
                </a:r>
              </a:p>
              <a:p>
                <a:pPr lvl="0"/>
                <a:r>
                  <a:rPr b="1"/>
                  <a:t>Balanceakt</a:t>
                </a:r>
                <a:r>
                  <a:rPr/>
                  <a:t>: Abwägung zwischen α und β</a:t>
                </a:r>
              </a:p>
            </p:txBody>
          </p:sp>
        </mc:Choice>
      </mc:AlternateContent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7: Chi-Quadrat-Test für Häufigkeiten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Einführung in kategoriale Datenanalyse</a:t>
                </a:r>
              </a:p>
              <a:p>
                <a:pPr lvl="0"/>
                <a:r>
                  <a:rPr b="1"/>
                  <a:t>Charakteristika kategorialer Daten</a:t>
                </a:r>
                <a:r>
                  <a:rPr/>
                  <a:t>: Nominal- und Ordinalskalen</a:t>
                </a:r>
              </a:p>
              <a:p>
                <a:pPr lvl="0"/>
                <a:r>
                  <a:rPr b="1"/>
                  <a:t>Häufigkeitstabellen</a:t>
                </a:r>
                <a:r>
                  <a:rPr/>
                  <a:t>: Absolute und relative Häufigkeiten</a:t>
                </a:r>
              </a:p>
              <a:p>
                <a:pPr lvl="0"/>
                <a:r>
                  <a:rPr b="1"/>
                  <a:t>Kontingenztabellen</a:t>
                </a:r>
                <a:r>
                  <a:rPr/>
                  <a:t>: Darstellung von Zusammenhängen zwischen kategorialen Variablen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Der Chi-Quadrat-Test</a:t>
                </a:r>
              </a:p>
              <a:p>
                <a:pPr lvl="0"/>
                <a:r>
                  <a:rPr b="1"/>
                  <a:t>Grundprinzip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</a:t>
                </a:r>
              </a:p>
              <a:p>
                <a:pPr lvl="1"/>
                <a:r>
                  <a:rPr/>
                  <a:t>E: erwartete Häufigkeit</a:t>
                </a:r>
              </a:p>
              <a:p>
                <a:pPr lvl="0"/>
                <a:r>
                  <a:rPr b="1"/>
                  <a:t>Freiheitsgrade</a:t>
                </a:r>
                <a:r>
                  <a:rPr/>
                  <a:t>: (Zeilen - 1) × (Spalten - 1)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Arten von Chi-Quadrat-Tests</a:t>
                </a:r>
              </a:p>
              <a:p>
                <a:pPr lvl="0"/>
                <a:r>
                  <a:rPr b="1"/>
                  <a:t>Anpassungstest (Goodness-of-Fit)</a:t>
                </a:r>
                <a:r>
                  <a:rPr/>
                  <a:t>: Vergleich mit theoretischer Verteilung</a:t>
                </a:r>
              </a:p>
              <a:p>
                <a:pPr lvl="1"/>
                <a:r>
                  <a:rPr/>
                  <a:t>Anwendung: Prüfung, ob Würfel fair ist</a:t>
                </a:r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chisq.test(observed, p = expected_prob)</a:t>
                </a:r>
              </a:p>
              <a:p>
                <a:pPr lvl="0"/>
                <a:r>
                  <a:rPr b="1"/>
                  <a:t>Unabhängigkeitstest</a:t>
                </a:r>
                <a:r>
                  <a:rPr/>
                  <a:t>: Zusammenhang zwischen zwei kategorialen Variablen</a:t>
                </a:r>
              </a:p>
              <a:p>
                <a:pPr lvl="1"/>
                <a:r>
                  <a:rPr/>
                  <a:t>Anwendung: Zusammenhang zwischen Geschlecht und Studienfach</a:t>
                </a:r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chisq.test(table(daten$var1, daten$var2))</a:t>
                </a:r>
              </a:p>
              <a:p>
                <a:pPr lvl="0"/>
                <a:r>
                  <a:rPr b="1"/>
                  <a:t>Homogenitätstest</a:t>
                </a:r>
                <a:r>
                  <a:rPr/>
                  <a:t>: Vergleich von Verteilungen in verschiedenen Gruppen</a:t>
                </a:r>
              </a:p>
              <a:p>
                <a:pPr lvl="1"/>
                <a:r>
                  <a:rPr/>
                  <a:t>Anwendung: Gleiche Verteilung einer Variablen in verschiedenen Populationen</a:t>
                </a:r>
              </a:p>
              <a:p>
                <a:pPr lvl="1"/>
                <a:r>
                  <a:rPr/>
                  <a:t>R-Code: ähnlich zum Unabhängigkeitstest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Voraussetzungen des Chi-Quadrat-Tests</a:t>
                </a:r>
              </a:p>
              <a:p>
                <a:pPr lvl="0"/>
                <a:r>
                  <a:rPr b="1"/>
                  <a:t>Unabhängigkeit der Beobachtungen</a:t>
                </a:r>
                <a:r>
                  <a:rPr/>
                  <a:t>: Keine wiederholten Messungen</a:t>
                </a:r>
              </a:p>
              <a:p>
                <a:pPr lvl="0"/>
                <a:r>
                  <a:rPr b="1"/>
                  <a:t>Erwartete Häufigkeiten</a:t>
                </a:r>
                <a:r>
                  <a:rPr/>
                  <a:t>: Idealerweise &gt; 5 in jeder Zelle</a:t>
                </a:r>
              </a:p>
              <a:p>
                <a:pPr lvl="0"/>
                <a:r>
                  <a:rPr b="1"/>
                  <a:t>Alternativen bei Verletzung der Voraussetzungen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Fisher’s Exakter Test: Für kleine Stichproben</a:t>
                </a:r>
              </a:p>
              <a:p>
                <a:pPr lvl="1"/>
                <a:r>
                  <a:rPr/>
                  <a:t>Yates-Korrektur: Für 2×2-Tabellen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Durchführung in R</a:t>
                </a:r>
              </a:p>
              <a:p>
                <a:pPr lvl="0"/>
                <a:r>
                  <a:rPr b="1"/>
                  <a:t>Einfacher Chi-Quadrat-Test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Kontingenztabelle erstellen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kontingenztabelle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table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kategorie1,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kategorie2)</a:t>
                </a:r>
                <a:br/>
                <a:br/>
                <a:r>
                  <a:rPr>
                    <a:solidFill>
                      <a:srgbClr val="5E5E5E"/>
                    </a:solidFill>
                    <a:latin typeface="Courier"/>
                  </a:rPr>
                  <a:t># Chi-Quadrat-Test durchführen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chi_test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chisq.test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(kontingenztabelle)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chi_test</a:t>
                </a:r>
                <a:br/>
                <a:br/>
                <a:r>
                  <a:rPr>
                    <a:solidFill>
                      <a:srgbClr val="5E5E5E"/>
                    </a:solidFill>
                    <a:latin typeface="Courier"/>
                  </a:rPr>
                  <a:t># Residuen anzeigen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chi_test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residuals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Effektstärken für Chi-Quadrat-Tests</a:t>
                </a:r>
              </a:p>
              <a:p>
                <a:pPr lvl="0"/>
                <a:r>
                  <a:rPr b="1"/>
                  <a:t>Phi-Koeffizient</a:t>
                </a:r>
                <a:r>
                  <a:rPr/>
                  <a:t>: Für 2×2-Tabellen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ϕ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sqrt(chi_test$statistic / sum(kontingenztabelle))</a:t>
                </a:r>
              </a:p>
              <a:p>
                <a:pPr lvl="0"/>
                <a:r>
                  <a:rPr b="1"/>
                  <a:t>Cramér’s V</a:t>
                </a:r>
                <a:r>
                  <a:rPr/>
                  <a:t>: Für größere 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V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×</m:t>
                            </m:r>
                            <m:r>
                              <m:rPr>
                                <m:sty m:val="p"/>
                              </m:rPr>
                              <m:t>min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library(vcd); assocstats(kontingenztabelle)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Visualisierung kategorialer Daten</a:t>
                </a:r>
              </a:p>
              <a:p>
                <a:pPr lvl="0"/>
                <a:r>
                  <a:rPr b="1"/>
                  <a:t>Balkendiagramme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barplot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(kontingenztabelle,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beside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legend.text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col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"lightblue"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"salmon"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))</a:t>
                </a:r>
              </a:p>
              <a:p>
                <a:pPr lvl="0"/>
                <a:r>
                  <a:rPr b="1"/>
                  <a:t>Mosaikplots</a:t>
                </a:r>
                <a:r>
                  <a:rPr/>
                  <a:t>: Visualisierung von Kontingenztabellen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(vcd)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mosaic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(kontingenztabelle,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shade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legend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labeling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labeling_border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rot_labels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45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)))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Praktische Anwendungsbeispiele</a:t>
                </a:r>
              </a:p>
              <a:p>
                <a:pPr lvl="0"/>
                <a:r>
                  <a:rPr b="1"/>
                  <a:t>Marktforschung</a:t>
                </a:r>
                <a:r>
                  <a:rPr/>
                  <a:t>: Zusammenhänge zwischen demografischen Merkmalen und Kaufverhalten</a:t>
                </a:r>
              </a:p>
              <a:p>
                <a:pPr lvl="0"/>
                <a:r>
                  <a:rPr b="1"/>
                  <a:t>Medizin</a:t>
                </a:r>
                <a:r>
                  <a:rPr/>
                  <a:t>: Zusammenhänge zwischen Risikofaktoren und Krankheiten</a:t>
                </a:r>
              </a:p>
              <a:p>
                <a:pPr lvl="0"/>
                <a:r>
                  <a:rPr b="1"/>
                  <a:t>Sozialforschung</a:t>
                </a:r>
                <a:r>
                  <a:rPr/>
                  <a:t>: Analyse von Umfrageergebnissen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Weitere Tests für kategoriale Daten</a:t>
                </a:r>
              </a:p>
              <a:p>
                <a:pPr lvl="0"/>
                <a:r>
                  <a:rPr b="1"/>
                  <a:t>McNemar-Test</a:t>
                </a:r>
                <a:r>
                  <a:rPr/>
                  <a:t>: Für abhängige Stichproben (vor-nach-Vergleich)</a:t>
                </a:r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mcnemar.test(table(vor, nach))</a:t>
                </a:r>
              </a:p>
              <a:p>
                <a:pPr lvl="0"/>
                <a:r>
                  <a:rPr b="1"/>
                  <a:t>Cochran-Mantel-Haenszel-Test</a:t>
                </a:r>
                <a:r>
                  <a:rPr/>
                  <a:t>: Für stratifizierte Tabellen</a:t>
                </a:r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mantelhaen.test(x)</a:t>
                </a:r>
              </a:p>
              <a:p>
                <a:pPr lvl="0"/>
                <a:r>
                  <a:rPr b="1"/>
                  <a:t>Loglineare Modelle</a:t>
                </a:r>
                <a:r>
                  <a:rPr/>
                  <a:t>: Für komplexe Zusammenhänge in mehrdimensionalen Tabellen</a:t>
                </a:r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glm(count ~ var1 * var2, family = poisson, data = daten)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Analyse mit regulären Ausdrücken</a:t>
                </a:r>
              </a:p>
              <a:p>
                <a:pPr lvl="0"/>
                <a:r>
                  <a:rPr b="1"/>
                  <a:t>Grundlegende reguläre Ausdrücke in R</a:t>
                </a:r>
                <a:r>
                  <a:rPr/>
                  <a:t>:</a:t>
                </a:r>
              </a:p>
              <a:p>
                <a:pPr lvl="1"/>
                <a:r>
                  <a:rPr>
                    <a:latin typeface="Courier"/>
                  </a:rPr>
                  <a:t>^</a:t>
                </a:r>
                <a:r>
                  <a:rPr/>
                  <a:t> (Anfang), `</a:t>
                </a:r>
              </a:p>
            </p:txBody>
          </p:sp>
        </mc:Choice>
      </mc:AlternateContent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8: Korrelationsanalyse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Grundkonzepte der Korrelation</a:t>
                </a:r>
              </a:p>
              <a:p>
                <a:pPr lvl="0"/>
                <a:r>
                  <a:rPr b="1"/>
                  <a:t>Definition</a:t>
                </a:r>
                <a:r>
                  <a:rPr/>
                  <a:t>: Stärke und Richtung eines Zusammenhangs zwischen Variablen</a:t>
                </a:r>
              </a:p>
              <a:p>
                <a:pPr lvl="0"/>
                <a:r>
                  <a:rPr b="1"/>
                  <a:t>Unterschied zu Kausalität</a:t>
                </a:r>
                <a:r>
                  <a:rPr/>
                  <a:t>: Korrelation impliziert keine Ursache-Wirkungs-Beziehung</a:t>
                </a:r>
              </a:p>
              <a:p>
                <a:pPr lvl="0"/>
                <a:r>
                  <a:rPr b="1"/>
                  <a:t>Gemeinsame Varianz</a:t>
                </a:r>
                <a:r>
                  <a:rPr/>
                  <a:t>: Was der Korrelationskoeffizient wirklich misst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Von der Kovarianz zur Korrelation</a:t>
                </a:r>
              </a:p>
              <a:p>
                <a:pPr lvl="0"/>
                <a:r>
                  <a:rPr b="1"/>
                  <a:t>Kovarianz</a:t>
                </a:r>
                <a:r>
                  <a:rPr/>
                  <a:t>: Unstandarisiertes Maß für gemeinsame Variation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Cov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ff"/>
                        <m:supHide m:val="off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x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</m:d>
                      </m:e>
                    </m:nary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acc>
                          <m:accPr>
                            <m:chr m:val="‾"/>
                          </m:accPr>
                          <m:e>
                            <m:r>
                              <m:t>y</m:t>
                            </m:r>
                          </m:e>
                        </m:acc>
                      </m:e>
                    </m:d>
                  </m:oMath>
                </a14:m>
              </a:p>
              <a:p>
                <a:pPr lvl="0"/>
                <a:r>
                  <a:rPr b="1"/>
                  <a:t>Pearson-Korrelation</a:t>
                </a:r>
                <a:r>
                  <a:rPr/>
                  <a:t>: Standardisierte Kovarianz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Cov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</m:e>
                        </m:d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⋅</m:t>
                        </m:r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Y</m:t>
                            </m:r>
                          </m:sub>
                        </m:sSub>
                      </m:den>
                    </m:f>
                  </m:oMath>
                </a14:m>
              </a:p>
              <a:p>
                <a:pPr lvl="1"/>
                <a:r>
                  <a:rPr/>
                  <a:t>Wertebereich: -1 bis +1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Pearson-Korrelation</a:t>
                </a:r>
              </a:p>
              <a:p>
                <a:pPr lvl="0"/>
                <a:r>
                  <a:rPr b="1"/>
                  <a:t>Voraussetzungen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Lineare Beziehung</a:t>
                </a:r>
              </a:p>
              <a:p>
                <a:pPr lvl="1"/>
                <a:r>
                  <a:rPr/>
                  <a:t>Normalverteilung der Variablen (für Hypothesentests)</a:t>
                </a:r>
              </a:p>
              <a:p>
                <a:pPr lvl="1"/>
                <a:r>
                  <a:rPr/>
                  <a:t>Keine Ausreißer (starker Einfluss auf r)</a:t>
                </a:r>
              </a:p>
              <a:p>
                <a:pPr lvl="0"/>
                <a:r>
                  <a:rPr b="1"/>
                  <a:t>Interpretation der Stärke</a:t>
                </a:r>
                <a:r>
                  <a:rPr/>
                  <a:t>:</a:t>
                </a:r>
              </a:p>
              <a:p>
                <a:pPr lvl="1"/>
                <a:r>
                  <a:rPr/>
                  <a:t>Schwach: |r| ≈ 0.1-0.3</a:t>
                </a:r>
              </a:p>
              <a:p>
                <a:pPr lvl="1"/>
                <a:r>
                  <a:rPr/>
                  <a:t>Mittel: |r| ≈ 0.3-0.5</a:t>
                </a:r>
              </a:p>
              <a:p>
                <a:pPr lvl="1"/>
                <a:r>
                  <a:rPr/>
                  <a:t>Stark: |r| &gt; 0.5</a:t>
                </a:r>
              </a:p>
              <a:p>
                <a:pPr lvl="0"/>
                <a:r>
                  <a:rPr b="1"/>
                  <a:t>Durchführung in R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Pearson-Korrelation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cor.test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x,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y,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method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"pearson"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Alternative Korrelationsmaße</a:t>
                </a:r>
              </a:p>
              <a:p>
                <a:pPr lvl="0"/>
                <a:r>
                  <a:rPr b="1"/>
                  <a:t>Spearman-Rangkorrelation</a:t>
                </a:r>
                <a:r>
                  <a:rPr/>
                  <a:t>: Für ordinale Daten oder nicht-lineare monotone Beziehungen</a:t>
                </a:r>
              </a:p>
              <a:p>
                <a:pPr lvl="1"/>
                <a:r>
                  <a:rPr/>
                  <a:t>Formel: Pearson-Korrelation der rangtransformierten Daten</a:t>
                </a:r>
              </a:p>
              <a:p>
                <a:pPr lvl="1"/>
                <a:r>
                  <a:rPr/>
                  <a:t>Robuster gegenüber Ausreißern</a:t>
                </a:r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cor.test(daten$x, daten$y, method = "spearman")</a:t>
                </a:r>
              </a:p>
              <a:p>
                <a:pPr lvl="0"/>
                <a:r>
                  <a:rPr b="1"/>
                  <a:t>Kendall’s Tau</a:t>
                </a:r>
                <a:r>
                  <a:rPr/>
                  <a:t>: Alternative rangbasierte Korrelation</a:t>
                </a:r>
              </a:p>
              <a:p>
                <a:pPr lvl="1"/>
                <a:r>
                  <a:rPr/>
                  <a:t>Basiert auf konkordanten vs. diskordanten Paaren</a:t>
                </a:r>
              </a:p>
              <a:p>
                <a:pPr lvl="1"/>
                <a:r>
                  <a:rPr/>
                  <a:t>Robuster bei kleinen Stichproben</a:t>
                </a:r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cor.test(daten$x, daten$y, method = "kendall")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Visualisierung von Korrelationen</a:t>
                </a:r>
              </a:p>
              <a:p>
                <a:pPr lvl="0"/>
                <a:r>
                  <a:rPr b="1"/>
                  <a:t>Streudiagramme (Scatterplots)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x,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y,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main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"Streudiagramm"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"Variable X"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"Variable Y"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abline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lm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y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x),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col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"red"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Regressionslinie</a:t>
                </a:r>
              </a:p>
              <a:p>
                <a:pPr lvl="0"/>
                <a:r>
                  <a:rPr b="1"/>
                  <a:t>Korrelationsmatrizen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Einfache Korrelationsmatrix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cor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(daten[,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"var1"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"var2"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"var3"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"var4"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)])</a:t>
                </a:r>
                <a:br/>
                <a:br/>
                <a:r>
                  <a:rPr>
                    <a:solidFill>
                      <a:srgbClr val="5E5E5E"/>
                    </a:solidFill>
                    <a:latin typeface="Courier"/>
                  </a:rPr>
                  <a:t># Visualisierung mit corrplot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(corrplot)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corrplot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cor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(daten[,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"var1"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"var2"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"var3"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"var4"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)]),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method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"circle"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type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"upper"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addCoef.col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"black"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number.cex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0.7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Fallstricke und Fehlinterpretationen</a:t>
                </a:r>
              </a:p>
              <a:p>
                <a:pPr lvl="0"/>
                <a:r>
                  <a:rPr b="1"/>
                  <a:t>Scheinkorrelationen</a:t>
                </a:r>
                <a:r>
                  <a:rPr/>
                  <a:t>: Effekt von Drittvariablen</a:t>
                </a:r>
              </a:p>
              <a:p>
                <a:pPr lvl="0"/>
                <a:r>
                  <a:rPr b="1"/>
                  <a:t>Nichtlineare Beziehungen</a:t>
                </a:r>
                <a:r>
                  <a:rPr/>
                  <a:t>: Wenn r = 0 trotz starkem Zusammenhang</a:t>
                </a:r>
              </a:p>
              <a:p>
                <a:pPr lvl="0"/>
                <a:r>
                  <a:rPr b="1"/>
                  <a:t>Aggregationsprobleme</a:t>
                </a:r>
                <a:r>
                  <a:rPr/>
                  <a:t>: Simpson’s Paradoxon</a:t>
                </a:r>
              </a:p>
              <a:p>
                <a:pPr lvl="0"/>
                <a:r>
                  <a:rPr b="1"/>
                  <a:t>Extremwerte und Ausreißer</a:t>
                </a:r>
                <a:r>
                  <a:rPr/>
                  <a:t>: Starker Einfluss auf die Korrelation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Inter-Rater Reliability</a:t>
                </a:r>
              </a:p>
              <a:p>
                <a:pPr lvl="0"/>
                <a:r>
                  <a:rPr b="1"/>
                  <a:t>Definition</a:t>
                </a:r>
                <a:r>
                  <a:rPr/>
                  <a:t>: Konsistenz zwischen verschiedenen Beurteilern</a:t>
                </a:r>
              </a:p>
              <a:p>
                <a:pPr lvl="0"/>
                <a:r>
                  <a:rPr b="1"/>
                  <a:t>Anwendungsbereiche</a:t>
                </a:r>
                <a:r>
                  <a:rPr/>
                  <a:t>: Subjektive Bewertungen, medizinische Diagnosen, Content-Analysen</a:t>
                </a:r>
              </a:p>
              <a:p>
                <a:pPr lvl="0"/>
                <a:r>
                  <a:rPr b="1"/>
                  <a:t>Maße für kategoriale Daten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Cohen’s Kappa (zwei Rater)</a:t>
                </a:r>
              </a:p>
              <a:p>
                <a:pPr lvl="1"/>
                <a:r>
                  <a:rPr/>
                  <a:t>Fleiss’ Kappa (mehr als zwei Rater)</a:t>
                </a:r>
              </a:p>
              <a:p>
                <a:pPr lvl="0"/>
                <a:r>
                  <a:rPr b="1"/>
                  <a:t>Maße für kontinuierliche Daten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Intraclass Correlation Coefficient (ICC)</a:t>
                </a:r>
              </a:p>
              <a:p>
                <a:pPr lvl="0"/>
                <a:r>
                  <a:rPr b="1"/>
                  <a:t>Durchführung in R</a:t>
                </a:r>
                <a:r>
                  <a:rPr/>
                  <a:t>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Cohen’s Kappa für zwei Rater</a:t>
                </a:r>
              </a:p>
              <a:p>
                <a:pPr lvl="1" indent="0" marL="342900">
                  <a:buNone/>
                </a:pPr>
                <a:r>
                  <a:rPr/>
                  <a:t>library(irr) kappa2(ratings[, c(“rater1”, “rater2”)])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ICC für kontinuierliche Bewertungen</a:t>
                </a:r>
              </a:p>
              <a:p>
                <a:pPr lvl="1" indent="0" marL="342900">
                  <a:buNone/>
                </a:pPr>
                <a:r>
                  <a:rPr/>
                  <a:t>icc(ratings[, c(“rater1”, “rater2”, “rater3”)])</a:t>
                </a:r>
              </a:p>
              <a:p>
                <a:pPr lvl="0"/>
                <a:r>
                  <a:rPr b="1"/>
                  <a:t>Interpretation</a:t>
                </a:r>
                <a:r>
                  <a:rPr/>
                  <a:t>: Abstufungen von “schlecht” bis “ausgezeichnet”</a:t>
                </a:r>
              </a:p>
            </p:txBody>
          </p:sp>
        </mc:Choice>
      </mc:AlternateContent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9: Einfache Lineare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Von der Korrelation zur Regression</a:t>
                </a:r>
              </a:p>
              <a:p>
                <a:pPr lvl="0"/>
                <a:r>
                  <a:rPr b="1"/>
                  <a:t>Unterschied</a:t>
                </a:r>
                <a:r>
                  <a:rPr/>
                  <a:t>: Korrelation beschreibt Zusammenhang, Regression ermöglicht Vorhersagen</a:t>
                </a:r>
              </a:p>
              <a:p>
                <a:pPr lvl="0"/>
                <a:r>
                  <a:rPr b="1"/>
                  <a:t>Abhängige vs. unabhängige Variable</a:t>
                </a:r>
                <a:r>
                  <a:rPr/>
                  <a:t>: Y als Funktion von X</a:t>
                </a:r>
              </a:p>
              <a:p>
                <a:pPr lvl="0"/>
                <a:r>
                  <a:rPr b="1"/>
                  <a:t>Lineare Beziehung</a:t>
                </a:r>
                <a:r>
                  <a:rPr/>
                  <a:t>: Modellierung durch eine Gerade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Das lineare Regressionsmodell</a:t>
                </a:r>
              </a:p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  <m:r>
                      <m:rPr>
                        <m:sty m:val="p"/>
                      </m:rPr>
                      <m:t>+</m:t>
                    </m:r>
                    <m:r>
                      <m:t>ε</m:t>
                    </m:r>
                  </m:oMath>
                </a14:m>
              </a:p>
              <a:p>
                <a:pPr lvl="0"/>
                <a:r>
                  <a:rPr b="1"/>
                  <a:t>Parameter</a:t>
                </a:r>
                <a:r>
                  <a:rPr/>
                  <a:t>:</a:t>
                </a:r>
              </a:p>
              <a:p>
                <a:pPr lvl="1"/>
                <a:r>
                  <a:rPr/>
                  <a:t>Achsenabschnitt (Intercept)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: Wert von Y, wenn X = 0</a:t>
                </a:r>
              </a:p>
              <a:p>
                <a:pPr lvl="1"/>
                <a:r>
                  <a:rPr/>
                  <a:t>Steigung (Slope)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: Änderung in Y bei Erhöhung von X um eine Einheit</a:t>
                </a:r>
              </a:p>
              <a:p>
                <a:pPr lvl="1"/>
                <a:r>
                  <a:rPr/>
                  <a:t>Fehlerterm </a:t>
                </a:r>
                <a14:m>
                  <m:oMath xmlns:m="http://schemas.openxmlformats.org/officeDocument/2006/math">
                    <m:r>
                      <m:t>ε</m:t>
                    </m:r>
                  </m:oMath>
                </a14:m>
                <a:r>
                  <a:rPr/>
                  <a:t>: Zufällige Abweichung (normalverteilt mit Mittelwert 0)</a:t>
                </a:r>
              </a:p>
              <a:p>
                <a:pPr lvl="0"/>
                <a:r>
                  <a:rPr b="1"/>
                  <a:t>Kleinstquadrateschätzung</a:t>
                </a:r>
                <a:r>
                  <a:rPr/>
                  <a:t>: Minimierung der quadrierten Residuen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Durchführung in R</a:t>
                </a:r>
              </a:p>
              <a:p>
                <a:pPr lvl="0"/>
                <a:r>
                  <a:rPr b="1"/>
                  <a:t>Einfache lineare Regression</a:t>
                </a:r>
                <a:r>
                  <a:rPr/>
                  <a:t>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Modell erstellen</a:t>
                </a:r>
              </a:p>
              <a:p>
                <a:pPr lvl="1" indent="0" marL="342900">
                  <a:buNone/>
                </a:pPr>
                <a:r>
                  <a:rPr/>
                  <a:t>model &lt;- lm(y ~ x, data = daten)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Zusammenfassung anzeigen</a:t>
                </a:r>
              </a:p>
              <a:p>
                <a:pPr lvl="1" indent="0" marL="342900">
                  <a:buNone/>
                </a:pPr>
                <a:r>
                  <a:rPr/>
                  <a:t>summary(model)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Diagnostische Plots</a:t>
                </a:r>
              </a:p>
              <a:p>
                <a:pPr lvl="1" indent="0" marL="342900">
                  <a:buNone/>
                </a:pPr>
                <a:r>
                  <a:rPr/>
                  <a:t>par(mfrow = c(2, 2)) plot(model)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Interpretation der Ergebnisse</a:t>
                </a:r>
              </a:p>
              <a:p>
                <a:pPr lvl="0"/>
                <a:r>
                  <a:rPr b="1"/>
                  <a:t>Regressionskoeffizienten</a:t>
                </a:r>
                <a:r>
                  <a:rPr/>
                  <a:t>: Bedeutung von Intercept und Slope</a:t>
                </a:r>
              </a:p>
              <a:p>
                <a:pPr lvl="0"/>
                <a:r>
                  <a:rPr b="1"/>
                  <a:t>Standardfehler der Koeffizienten</a:t>
                </a:r>
                <a:r>
                  <a:rPr/>
                  <a:t>: Präzision der Schätzung</a:t>
                </a:r>
              </a:p>
              <a:p>
                <a:pPr lvl="0"/>
                <a:r>
                  <a:rPr b="1"/>
                  <a:t>t-Werte und p-Werte</a:t>
                </a:r>
                <a:r>
                  <a:rPr/>
                  <a:t>: Signifikanz der Koeffizienten</a:t>
                </a:r>
              </a:p>
              <a:p>
                <a:pPr lvl="0"/>
                <a:r>
                  <a:rPr b="1"/>
                  <a:t>R²</a:t>
                </a:r>
                <a:r>
                  <a:rPr/>
                  <a:t>: Erklärte Varianz bzw. Bestimmtheitsmaß</a:t>
                </a:r>
              </a:p>
              <a:p>
                <a:pPr lvl="1"/>
                <a:r>
                  <a:rPr/>
                  <a:t>Interpretation: Anteil der Varianz in Y, der durch X erklärt wird</a:t>
                </a:r>
              </a:p>
              <a:p>
                <a:pPr lvl="1"/>
                <a:r>
                  <a:rPr/>
                  <a:t>Adjustiertes R²: Korrektur für die Anzahl der Prädiktoren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Voraussetzungen und Diagnostik</a:t>
                </a:r>
              </a:p>
              <a:p>
                <a:pPr lvl="0"/>
                <a:r>
                  <a:rPr b="1"/>
                  <a:t>Linearität</a:t>
                </a:r>
                <a:r>
                  <a:rPr/>
                  <a:t>: Beziehung sollte linear sein</a:t>
                </a:r>
              </a:p>
              <a:p>
                <a:pPr lvl="0"/>
                <a:r>
                  <a:rPr b="1"/>
                  <a:t>Normalverteilung der Residuen</a:t>
                </a:r>
                <a:r>
                  <a:rPr/>
                  <a:t>: QQ-Plot zur Überprüfung</a:t>
                </a:r>
              </a:p>
              <a:p>
                <a:pPr lvl="0"/>
                <a:r>
                  <a:rPr b="1"/>
                  <a:t>Homoskedastizität</a:t>
                </a:r>
                <a:r>
                  <a:rPr/>
                  <a:t>: Konstante Varianz der Residuen</a:t>
                </a:r>
              </a:p>
              <a:p>
                <a:pPr lvl="0"/>
                <a:r>
                  <a:rPr b="1"/>
                  <a:t>Unabhängigkeit der Beobachtungen</a:t>
                </a:r>
                <a:r>
                  <a:rPr/>
                  <a:t>: Keine Autokorrelation</a:t>
                </a:r>
              </a:p>
              <a:p>
                <a:pPr lvl="0"/>
                <a:r>
                  <a:rPr b="1"/>
                  <a:t>Ausreißer und einflussreiche Beobachtungen</a:t>
                </a:r>
                <a:r>
                  <a:rPr/>
                  <a:t>: Cook’s Distance, Leverage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Visualisierung von Regressionsmodellen</a:t>
                </a:r>
              </a:p>
              <a:p>
                <a:pPr lvl="0"/>
                <a:r>
                  <a:rPr b="1"/>
                  <a:t>Streudiagramm mit Regressionslinie</a:t>
                </a:r>
                <a:r>
                  <a:rPr/>
                  <a:t>:</a:t>
                </a:r>
              </a:p>
              <a:p>
                <a:pPr lvl="1" indent="0" marL="342900">
                  <a:buNone/>
                </a:pPr>
                <a:r>
                  <a:rPr/>
                  <a:t>library(ggplot2) ggplot(daten, aes(x = x, y = y)) + geom_point() + geom_smooth(method = “lm”, se = TRUE) + theme_minimal() + labs(title = “Lineare Regression”, subtitle = paste(“R² =”, round(summary(model)$r.squared, 3)))</a:t>
                </a:r>
              </a:p>
              <a:p>
                <a:pPr lvl="0"/>
                <a:r>
                  <a:rPr b="1"/>
                  <a:t>Residuenplots</a:t>
                </a:r>
                <a:r>
                  <a:rPr/>
                  <a:t>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Residuen gegen vorhergesagte Werte</a:t>
                </a:r>
              </a:p>
              <a:p>
                <a:pPr lvl="1" indent="0" marL="342900">
                  <a:buNone/>
                </a:pPr>
                <a:r>
                  <a:rPr/>
                  <a:t>ggplot(data.frame(fitted = fitted(model), residuals = residuals(model)), aes(x = fitted, y = residuals)) + geom_point() + geom_hline(yintercept = 0, linetype = “dashed”, color = “red”) + theme_minimal() + labs(title = “Residuen vs. vorhergesagte Werte”)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Praktische Anwendungsbeispiele</a:t>
                </a:r>
              </a:p>
              <a:p>
                <a:pPr lvl="0"/>
                <a:r>
                  <a:rPr b="1"/>
                  <a:t>Fairer Preis für gebrauchte Artikel</a:t>
                </a:r>
                <a:r>
                  <a:rPr/>
                  <a:t>: Preisvorhersage basierend auf Alter, Zustand, etc.</a:t>
                </a:r>
              </a:p>
              <a:p>
                <a:pPr lvl="0"/>
                <a:r>
                  <a:rPr b="1"/>
                  <a:t>Verkaufsprognosen</a:t>
                </a:r>
                <a:r>
                  <a:rPr/>
                  <a:t>: Vorhersage des Umsatzes basierend auf Werbeausgaben</a:t>
                </a:r>
              </a:p>
              <a:p>
                <a:pPr lvl="0"/>
                <a:r>
                  <a:rPr b="1"/>
                  <a:t>Biometrische Zusammenhänge</a:t>
                </a:r>
                <a:r>
                  <a:rPr/>
                  <a:t>: z.B. Zusammenhang zwischen Größe und Gewicht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Transformation nicht-linearer Beziehungen</a:t>
                </a:r>
              </a:p>
              <a:p>
                <a:pPr lvl="0"/>
                <a:r>
                  <a:rPr b="1"/>
                  <a:t>Logarithmische Transformation</a:t>
                </a:r>
                <a:r>
                  <a:rPr/>
                  <a:t>: Für exponentielle Beziehungen</a:t>
                </a:r>
              </a:p>
              <a:p>
                <a:pPr lvl="0"/>
                <a:r>
                  <a:rPr b="1"/>
                  <a:t>Quadratische Transformation</a:t>
                </a:r>
                <a:r>
                  <a:rPr/>
                  <a:t>: Für U-förmige Beziehungen</a:t>
                </a:r>
              </a:p>
              <a:p>
                <a:pPr lvl="0"/>
                <a:r>
                  <a:rPr b="1"/>
                  <a:t>Box-Cox-Transformation</a:t>
                </a:r>
                <a:r>
                  <a:rPr/>
                  <a:t>: Systematische Suche nach optimaler Transformation</a:t>
                </a:r>
              </a:p>
              <a:p>
                <a:pPr lvl="0"/>
                <a:r>
                  <a:rPr b="1"/>
                  <a:t>Beispiel in R</a:t>
                </a:r>
                <a:r>
                  <a:rPr/>
                  <a:t>:</a:t>
                </a:r>
              </a:p>
              <a:p>
                <a:pPr lvl="1" indent="0" marL="342900">
                  <a:buNone/>
                </a:pPr>
                <a:r>
                  <a:rPr/>
                  <a:t>``` r # Log-Transformation model_log &lt;- lm(log(y) ~ x, data = daten)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Quadratische Transformation</a:t>
                </a:r>
              </a:p>
              <a:p>
                <a:pPr lvl="1" indent="0" marL="342900">
                  <a:buNone/>
                </a:pPr>
                <a:r>
                  <a:rPr/>
                  <a:t>model_quad &lt;- lm(y ~ x + I(x^2), data = daten)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Vergleich der Modelle mittels AIC</a:t>
                </a:r>
              </a:p>
              <a:p>
                <a:pPr lvl="1" indent="0" marL="342900">
                  <a:buNone/>
                </a:pPr>
                <a:r>
                  <a:rPr/>
                  <a:t>AIC(model, model_log, model_quad)</a:t>
                </a:r>
              </a:p>
            </p:txBody>
          </p:sp>
        </mc:Choice>
      </mc:AlternateContent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10: Logistische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Unterschied zur linearen Regression</a:t>
                </a:r>
                <a:r>
                  <a:rPr/>
                  <a:t>: Binäre abhängige Variable</a:t>
                </a:r>
              </a:p>
              <a:p>
                <a:pPr lvl="0"/>
                <a:r>
                  <a:rPr b="1"/>
                  <a:t>Logit-Funktion</a:t>
                </a:r>
                <a:r>
                  <a:rPr/>
                  <a:t>: Transformation von Wahrscheinlichkeiten in Log-Odds</a:t>
                </a:r>
              </a:p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log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f>
                          <m:fPr>
                            <m:type m:val="bar"/>
                          </m:fPr>
                          <m:num>
                            <m:r>
                              <m:t>p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p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Interpretation</a:t>
                </a:r>
                <a:r>
                  <a:rPr/>
                  <a:t>: Odds Ratios statt direkter Effekte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Durchführung der logistischen Regression in R</a:t>
                </a:r>
              </a:p>
              <a:p>
                <a:pPr lvl="0"/>
                <a:r>
                  <a:rPr b="1"/>
                  <a:t>Modellschätzung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Logistische Regression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logit_model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glm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(erfolg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x,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data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daten,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family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binomial)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summary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(logit_model)</a:t>
                </a:r>
                <a:br/>
                <a:br/>
                <a:r>
                  <a:rPr>
                    <a:solidFill>
                      <a:srgbClr val="5E5E5E"/>
                    </a:solidFill>
                    <a:latin typeface="Courier"/>
                  </a:rPr>
                  <a:t># Odds Ratios berechnen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exp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coef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(logit_model))</a:t>
                </a:r>
              </a:p>
              <a:p>
                <a:pPr lvl="0"/>
                <a:r>
                  <a:rPr b="1"/>
                  <a:t>Vorhersagen und Evaluation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Wahrscheinlichkeiten vorhersagen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pred_probs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predict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(logit_model,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type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"response"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br/>
                <a:r>
                  <a:rPr>
                    <a:solidFill>
                      <a:srgbClr val="5E5E5E"/>
                    </a:solidFill>
                    <a:latin typeface="Courier"/>
                  </a:rPr>
                  <a:t># ROC-Kurve und AUC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(pROC)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roc_curve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roc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erfolg, pred_probs)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(roc_curve)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auc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(roc_curve)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Anwendungsbeispiele für logistische Regression</a:t>
                </a:r>
              </a:p>
              <a:p>
                <a:pPr lvl="0"/>
                <a:r>
                  <a:rPr b="1"/>
                  <a:t>Medizin</a:t>
                </a:r>
                <a:r>
                  <a:rPr/>
                  <a:t>: Vorhersage von Krankheitsrisiken</a:t>
                </a:r>
              </a:p>
              <a:p>
                <a:pPr lvl="0"/>
                <a:r>
                  <a:rPr b="1"/>
                  <a:t>Marketing</a:t>
                </a:r>
                <a:r>
                  <a:rPr/>
                  <a:t>: Conversion-Wahrscheinlichkeit von Kunden</a:t>
                </a:r>
              </a:p>
              <a:p>
                <a:pPr lvl="0"/>
                <a:r>
                  <a:rPr b="1"/>
                  <a:t>Kreditwesen</a:t>
                </a:r>
                <a:r>
                  <a:rPr/>
                  <a:t>: Ausfallwahrscheinlichkeit bei Krediten</a:t>
                </a:r>
              </a:p>
            </p:txBody>
          </p:sp>
        </mc:Choice>
      </mc:AlternateContent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11: ANOVA und Umfragedesign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ANOVA-Grundlagen</a:t>
                </a:r>
              </a:p>
              <a:p>
                <a:pPr lvl="0"/>
                <a:r>
                  <a:rPr b="1"/>
                  <a:t>Vom t-Test zur ANOVA</a:t>
                </a:r>
                <a:r>
                  <a:rPr/>
                  <a:t>: Natürliche Erweiterung für mehr als zwei Gruppen</a:t>
                </a:r>
              </a:p>
              <a:p>
                <a:pPr lvl="0"/>
                <a:r>
                  <a:rPr b="1"/>
                  <a:t>Varianzzerlegung</a:t>
                </a:r>
                <a:r>
                  <a:rPr/>
                  <a:t>: Zwischen- vs. Innerhalb-Gruppenvarianz</a:t>
                </a:r>
              </a:p>
              <a:p>
                <a:pPr lvl="0"/>
                <a:r>
                  <a:rPr b="1"/>
                  <a:t>F-Verteilung und F-Statistik</a:t>
                </a:r>
                <a:r>
                  <a:rPr/>
                  <a:t>: Verhältnis der Varianzen</a:t>
                </a:r>
              </a:p>
              <a:p>
                <a:pPr lvl="0"/>
                <a:r>
                  <a:rPr b="1"/>
                  <a:t>Grundformel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Varianz zwischen Gruppen</m:t>
                        </m:r>
                      </m:num>
                      <m:den>
                        <m:r>
                          <m:rPr>
                            <m:nor/>
                            <m:sty m:val="p"/>
                          </m:rPr>
                          <m:t>Varianz innerhalb Gruppen</m:t>
                        </m:r>
                      </m:den>
                    </m:f>
                  </m:oMath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Einfaktorielle ANOVA</a:t>
                </a:r>
              </a:p>
              <a:p>
                <a:pPr lvl="0"/>
                <a:r>
                  <a:rPr b="1"/>
                  <a:t>Voraussetzungen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Normalverteilung der Residuen</a:t>
                </a:r>
              </a:p>
              <a:p>
                <a:pPr lvl="1"/>
                <a:r>
                  <a:rPr/>
                  <a:t>Homoskedastizität (Varianzhomogenität)</a:t>
                </a:r>
              </a:p>
              <a:p>
                <a:pPr lvl="1"/>
                <a:r>
                  <a:rPr/>
                  <a:t>Unabhängigkeit der Beobachtungen</a:t>
                </a:r>
              </a:p>
              <a:p>
                <a:pPr lvl="0"/>
                <a:r>
                  <a:rPr b="1"/>
                  <a:t>Durchführung in R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Einfaktorielle ANOVA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anova_result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aov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(werte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data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daten)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summary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(anova_result)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Post-hoc Tests</a:t>
                </a:r>
              </a:p>
              <a:p>
                <a:pPr lvl="0"/>
                <a:r>
                  <a:rPr b="1"/>
                  <a:t>Warum Post-hoc Tests?</a:t>
                </a:r>
                <a:r>
                  <a:rPr/>
                  <a:t>: ANOVA sagt nur, dass Unterschiede existieren</a:t>
                </a:r>
              </a:p>
              <a:p>
                <a:pPr lvl="0"/>
                <a:r>
                  <a:rPr b="1"/>
                  <a:t>Tukey’s HSD</a:t>
                </a:r>
                <a:r>
                  <a:rPr/>
                  <a:t>: Häufig verwendeter Test für alle paarweisen Vergleiche</a:t>
                </a:r>
              </a:p>
              <a:p>
                <a:pPr lvl="0"/>
                <a:r>
                  <a:rPr b="1"/>
                  <a:t>Bonferroni-Korrektur</a:t>
                </a:r>
                <a:r>
                  <a:rPr/>
                  <a:t>: Kontrolle des Alpha-Fehlers bei multiplen Vergleichen</a:t>
                </a:r>
              </a:p>
              <a:p>
                <a:pPr lvl="0"/>
                <a:r>
                  <a:rPr b="1"/>
                  <a:t>Durchführung in R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Tukey's HSD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TukeyHSD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(anova_result)</a:t>
                </a:r>
                <a:br/>
                <a:br/>
                <a:r>
                  <a:rPr>
                    <a:solidFill>
                      <a:srgbClr val="5E5E5E"/>
                    </a:solidFill>
                    <a:latin typeface="Courier"/>
                  </a:rPr>
                  <a:t># Alternativ mit dem Paket 'multcomp'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(multcomp)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post_hoc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glht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(anova_result,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linfct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mcp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gruppe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"Tukey"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summary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(post_hoc)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Visualisierung von ANOVA-Ergebnissen</a:t>
                </a:r>
              </a:p>
              <a:p>
                <a:pPr lvl="0"/>
                <a:r>
                  <a:rPr b="1"/>
                  <a:t>Boxplots mit Post-hoc-Informationen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(ggplot2)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ggplot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(daten,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aes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werte,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fill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gruppe))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geom_boxplot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theme_minimal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labs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title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"Vergleich der Gruppen (ANOVA)"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subtitle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"F(2, 57) = 14.3, p &lt; 0.001"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/>
                <a:r>
                  <a:rPr b="1"/>
                  <a:t>Interaktionsplots (für mehrfaktorielle ANOVA)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Für mehrfaktorielle ANOVA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interaction.plot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faktor1,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faktor2,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werte,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        mean,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"Faktor 1"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"Mittelwert"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 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trace.label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"Faktor 2"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Umfragen und Datenerhebung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Grundsätzliche Aspekte der Datenerhebung</a:t>
                </a:r>
              </a:p>
              <a:p>
                <a:pPr lvl="0"/>
                <a:r>
                  <a:rPr b="1"/>
                  <a:t>Primärdaten vs. Sekundärdaten</a:t>
                </a:r>
                <a:r>
                  <a:rPr/>
                  <a:t>: Vor- und Nachteile</a:t>
                </a:r>
              </a:p>
              <a:p>
                <a:pPr lvl="0"/>
                <a:r>
                  <a:rPr b="1"/>
                  <a:t>Quantitative vs. qualitative Forschung</a:t>
                </a:r>
                <a:r>
                  <a:rPr/>
                  <a:t>: Unterschiedliche Ansätze und Zielsetzungen</a:t>
                </a:r>
              </a:p>
              <a:p>
                <a:pPr lvl="0"/>
                <a:r>
                  <a:rPr b="1"/>
                  <a:t>Mixed Methods</a:t>
                </a:r>
                <a:r>
                  <a:rPr/>
                  <a:t>: Kombination verschiedener Ansätze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Umfragedesign</a:t>
                </a:r>
              </a:p>
              <a:p>
                <a:pPr lvl="0"/>
                <a:r>
                  <a:rPr b="1"/>
                  <a:t>Fragentypen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Offene vs. geschlossene Fragen</a:t>
                </a:r>
              </a:p>
              <a:p>
                <a:pPr lvl="1"/>
                <a:r>
                  <a:rPr/>
                  <a:t>Single-Choice vs. Multiple-Choice</a:t>
                </a:r>
              </a:p>
              <a:p>
                <a:pPr lvl="1"/>
                <a:r>
                  <a:rPr/>
                  <a:t>Likert-Skalen: Abstufungen und Best Practices</a:t>
                </a:r>
              </a:p>
              <a:p>
                <a:pPr lvl="0"/>
                <a:r>
                  <a:rPr b="1"/>
                  <a:t>Skalendesign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Balance: Gleiche Anzahl positiver und negativer Optionen</a:t>
                </a:r>
              </a:p>
              <a:p>
                <a:pPr lvl="1"/>
                <a:r>
                  <a:rPr/>
                  <a:t>Neutraloption: Ja oder nein?</a:t>
                </a:r>
              </a:p>
              <a:p>
                <a:pPr lvl="1"/>
                <a:r>
                  <a:rPr/>
                  <a:t>Skalenlänge: 5-, 7- oder 10-Punkt-Skalen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Typische Fehlerquellen und Verzerrungen</a:t>
                </a:r>
              </a:p>
              <a:p>
                <a:pPr lvl="0"/>
                <a:r>
                  <a:rPr b="1"/>
                  <a:t>Stichprobenverzerrung (Sampling Bias)</a:t>
                </a:r>
                <a:r>
                  <a:rPr/>
                  <a:t>:</a:t>
                </a:r>
              </a:p>
              <a:p>
                <a:pPr lvl="1"/>
                <a:r>
                  <a:rPr/>
                  <a:t>Convenience Sampling</a:t>
                </a:r>
              </a:p>
              <a:p>
                <a:pPr lvl="1"/>
                <a:r>
                  <a:rPr/>
                  <a:t>Self-Selection Bias</a:t>
                </a:r>
              </a:p>
              <a:p>
                <a:pPr lvl="1"/>
                <a:r>
                  <a:rPr/>
                  <a:t>Non-Response Bias</a:t>
                </a:r>
              </a:p>
              <a:p>
                <a:pPr lvl="0"/>
                <a:r>
                  <a:rPr b="1"/>
                  <a:t>Antwortverzerrungen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Social Desirability Bias</a:t>
                </a:r>
              </a:p>
              <a:p>
                <a:pPr lvl="1"/>
                <a:r>
                  <a:rPr/>
                  <a:t>Acquiescence Bias (Ja-Sage-Tendenz)</a:t>
                </a:r>
              </a:p>
              <a:p>
                <a:pPr lvl="1"/>
                <a:r>
                  <a:rPr/>
                  <a:t>Extremity Bias (Tendenz zu Extremantworten)</a:t>
                </a:r>
              </a:p>
              <a:p>
                <a:pPr lvl="1"/>
                <a:r>
                  <a:rPr/>
                  <a:t>Central Tendency Bias (Tendenz zur Mitte)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Fallbeispiele von Verzerrungen</a:t>
                </a:r>
              </a:p>
              <a:p>
                <a:pPr lvl="0"/>
                <a:r>
                  <a:rPr b="1"/>
                  <a:t>Survivorship Bias</a:t>
                </a:r>
                <a:r>
                  <a:rPr/>
                  <a:t>: Beobachtungen der “Überlebenden”</a:t>
                </a:r>
              </a:p>
              <a:p>
                <a:pPr lvl="0"/>
                <a:r>
                  <a:rPr b="1"/>
                  <a:t>Verzerrung durch fehlende Daten</a:t>
                </a:r>
                <a:r>
                  <a:rPr/>
                  <a:t>: Systematische vs. zufällige fehlende Werte</a:t>
                </a:r>
              </a:p>
              <a:p>
                <a:pPr lvl="0"/>
                <a:r>
                  <a:rPr b="1"/>
                  <a:t>Kulturelle Unterschiede in der Beantwortung</a:t>
                </a:r>
                <a:r>
                  <a:rPr/>
                  <a:t>: Internationale Studien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Praktische Tipps für bessere Umfragen</a:t>
                </a:r>
              </a:p>
              <a:p>
                <a:pPr lvl="0"/>
                <a:r>
                  <a:rPr b="1"/>
                  <a:t>Frageformulierung</a:t>
                </a:r>
                <a:r>
                  <a:rPr/>
                  <a:t>: Klar, präzise, neutral</a:t>
                </a:r>
              </a:p>
              <a:p>
                <a:pPr lvl="0"/>
                <a:r>
                  <a:rPr b="1"/>
                  <a:t>Umfragelänge</a:t>
                </a:r>
                <a:r>
                  <a:rPr/>
                  <a:t>: Ermüdung und Abbruchquoten</a:t>
                </a:r>
              </a:p>
              <a:p>
                <a:pPr lvl="0"/>
                <a:r>
                  <a:rPr b="1"/>
                  <a:t>Pretests durchführen</a:t>
                </a:r>
                <a:r>
                  <a:rPr/>
                  <a:t>: Frühe Probleme erkennen</a:t>
                </a:r>
              </a:p>
              <a:p>
                <a:pPr lvl="0"/>
                <a:r>
                  <a:rPr b="1"/>
                  <a:t>Datenqualitätsprüfung</a:t>
                </a:r>
                <a:r>
                  <a:rPr/>
                  <a:t>: Validierung während und nach der Erhebung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Online-Tools und Software</a:t>
                </a:r>
              </a:p>
              <a:p>
                <a:pPr lvl="0"/>
                <a:r>
                  <a:rPr b="1"/>
                  <a:t>Umfragetools</a:t>
                </a:r>
                <a:r>
                  <a:rPr/>
                  <a:t>: SurveyMonkey, Google Forms, LimeSurvey, Qualtrics</a:t>
                </a:r>
              </a:p>
              <a:p>
                <a:pPr lvl="0"/>
                <a:r>
                  <a:rPr b="1"/>
                  <a:t>Integration mit R</a:t>
                </a:r>
                <a:r>
                  <a:rPr/>
                  <a:t>: Datenimport und -analyse</a:t>
                </a:r>
              </a:p>
              <a:p>
                <a:pPr lvl="1" indent="0" marL="342900">
                  <a:buNone/>
                </a:pPr>
                <a:r>
                  <a:rPr/>
                  <a:t>```</a:t>
                </a:r>
              </a:p>
            </p:txBody>
          </p:sp>
        </mc:Choice>
      </mc:AlternateContent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Zusammenfassung der wichtigsten Konzepte</a:t>
            </a:r>
          </a:p>
          <a:p>
            <a:pPr lvl="0"/>
            <a:r>
              <a:rPr b="1"/>
              <a:t>Deskriptive Statistik</a:t>
            </a:r>
            <a:r>
              <a:rPr/>
              <a:t>: Kennzahlen, Verteilungen, Visualisierung</a:t>
            </a:r>
          </a:p>
          <a:p>
            <a:pPr lvl="0"/>
            <a:r>
              <a:rPr b="1"/>
              <a:t>Inferenzstatistik</a:t>
            </a:r>
            <a:r>
              <a:rPr/>
              <a:t>: Stichproben, Hypothesentests, Konfidenzintervalle</a:t>
            </a:r>
          </a:p>
          <a:p>
            <a:pPr lvl="0"/>
            <a:r>
              <a:rPr b="1"/>
              <a:t>Korrelation und Regression</a:t>
            </a:r>
            <a:r>
              <a:rPr/>
              <a:t>: Zusammenhänge und Vorhersagen</a:t>
            </a:r>
          </a:p>
          <a:p>
            <a:pPr lvl="0"/>
            <a:r>
              <a:rPr b="1"/>
              <a:t>Kategoriale Datenanalyse</a:t>
            </a:r>
            <a:r>
              <a:rPr/>
              <a:t>: Chi-Quadrat-Tests und Kontingenztabellen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Integration der Methoden an praktischen Beispielen</a:t>
            </a:r>
          </a:p>
          <a:p>
            <a:pPr lvl="0"/>
            <a:r>
              <a:rPr b="1"/>
              <a:t>Fallstudie</a:t>
            </a:r>
            <a:r>
              <a:rPr/>
              <a:t>: Durchführung einer vollständigen Datenanalyse</a:t>
            </a:r>
          </a:p>
          <a:p>
            <a:pPr lvl="1" indent="-342900" marL="685800">
              <a:buAutoNum type="arabicPeriod"/>
            </a:pPr>
            <a:r>
              <a:rPr/>
              <a:t>Datenimport und -bereinigung</a:t>
            </a:r>
          </a:p>
          <a:p>
            <a:pPr lvl="1" indent="-342900" marL="685800">
              <a:buAutoNum type="arabicPeriod"/>
            </a:pPr>
            <a:r>
              <a:rPr/>
              <a:t>Explorative Datenanalyse</a:t>
            </a:r>
          </a:p>
          <a:p>
            <a:pPr lvl="1" indent="-342900" marL="685800">
              <a:buAutoNum type="arabicPeriod"/>
            </a:pPr>
            <a:r>
              <a:rPr/>
              <a:t>Hypothesenbildung</a:t>
            </a:r>
          </a:p>
          <a:p>
            <a:pPr lvl="1" indent="-342900" marL="685800">
              <a:buAutoNum type="arabicPeriod"/>
            </a:pPr>
            <a:r>
              <a:rPr/>
              <a:t>Statistische Tests</a:t>
            </a:r>
          </a:p>
          <a:p>
            <a:pPr lvl="1" indent="-342900" marL="685800">
              <a:buAutoNum type="arabicPeriod"/>
            </a:pPr>
            <a:r>
              <a:rPr/>
              <a:t>Modellierung (Regression)</a:t>
            </a:r>
          </a:p>
          <a:p>
            <a:pPr lvl="1" indent="-342900" marL="685800">
              <a:buAutoNum type="arabicPeriod"/>
            </a:pPr>
            <a:r>
              <a:rPr/>
              <a:t>Interpretation und Berichterstattung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Bewertungskriterien für die Hausarbeit</a:t>
            </a:r>
          </a:p>
          <a:p>
            <a:pPr lvl="0"/>
            <a:r>
              <a:rPr b="1"/>
              <a:t>Datenauswahl und -aufbereitung</a:t>
            </a:r>
            <a:r>
              <a:rPr/>
              <a:t>: Sinnvolle Auswahl, korrekte Aufbereitung</a:t>
            </a:r>
          </a:p>
          <a:p>
            <a:pPr lvl="0"/>
            <a:r>
              <a:rPr b="1"/>
              <a:t>Methodik</a:t>
            </a:r>
            <a:r>
              <a:rPr/>
              <a:t>: Angemessene Auswahl und korrekte Anwendung statistischer Verfahren</a:t>
            </a:r>
          </a:p>
          <a:p>
            <a:pPr lvl="0"/>
            <a:r>
              <a:rPr b="1"/>
              <a:t>Visualisierung</a:t>
            </a:r>
            <a:r>
              <a:rPr/>
              <a:t>: Informative, korrekte und ästhetisch ansprechende Grafiken</a:t>
            </a:r>
          </a:p>
          <a:p>
            <a:pPr lvl="0"/>
            <a:r>
              <a:rPr b="1"/>
              <a:t>Interpretation</a:t>
            </a:r>
            <a:r>
              <a:rPr/>
              <a:t>: Korrekte Deutung der Ergebnisse, Verständnis der Grenzen</a:t>
            </a:r>
          </a:p>
          <a:p>
            <a:pPr lvl="0"/>
            <a:r>
              <a:rPr b="1"/>
              <a:t>Dokumentation</a:t>
            </a:r>
            <a:r>
              <a:rPr/>
              <a:t>: Klare, nachvollziehbare Darstellung der Analyse mit R Markdown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Weiterführende statistische Methoden</a:t>
            </a:r>
          </a:p>
          <a:p>
            <a:pPr lvl="0"/>
            <a:r>
              <a:rPr b="1"/>
              <a:t>Mehrfaktorielle ANOVA</a:t>
            </a:r>
            <a:r>
              <a:rPr/>
              <a:t>: Analyse mehrerer Einflussfaktoren und ihrer Interaktionen</a:t>
            </a:r>
          </a:p>
          <a:p>
            <a:pPr lvl="0"/>
            <a:r>
              <a:rPr b="1"/>
              <a:t>Multiple Regression</a:t>
            </a:r>
            <a:r>
              <a:rPr/>
              <a:t>: Mehrere unabhängige Variablen</a:t>
            </a:r>
          </a:p>
          <a:p>
            <a:pPr lvl="0"/>
            <a:r>
              <a:rPr b="1"/>
              <a:t>Nicht-parametrische Verfahren</a:t>
            </a:r>
            <a:r>
              <a:rPr/>
              <a:t>: Alternativen bei Verletzung der Normalverteilungsannahme</a:t>
            </a:r>
          </a:p>
          <a:p>
            <a:pPr lvl="0"/>
            <a:r>
              <a:rPr b="1"/>
              <a:t>Zeitreihenanalyse</a:t>
            </a:r>
            <a:r>
              <a:rPr/>
              <a:t>: Analyse von Daten mit zeitlicher Struktur</a:t>
            </a:r>
          </a:p>
          <a:p>
            <a:pPr lvl="0"/>
            <a:r>
              <a:rPr b="1"/>
              <a:t>Faktorenanalyse</a:t>
            </a:r>
            <a:r>
              <a:rPr/>
              <a:t>: Reduktion von Variablen auf latente Faktoren</a:t>
            </a:r>
          </a:p>
          <a:p>
            <a:pPr lvl="0"/>
            <a:r>
              <a:rPr b="1"/>
              <a:t>Clusteranalyse</a:t>
            </a:r>
            <a:r>
              <a:rPr/>
              <a:t>: Identifikation von Gruppen in Daten</a:t>
            </a:r>
          </a:p>
          <a:p>
            <a:pPr lvl="0"/>
            <a:r>
              <a:rPr b="1"/>
              <a:t>Machine Learning</a:t>
            </a:r>
            <a:r>
              <a:rPr/>
              <a:t>: Vorhersagemodelle und Klassifikation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Praktische Hinweise für statistisches Arbeiten</a:t>
            </a:r>
          </a:p>
          <a:p>
            <a:pPr lvl="0"/>
            <a:r>
              <a:rPr b="1"/>
              <a:t>Reproduzierbarkeit</a:t>
            </a:r>
            <a:r>
              <a:rPr/>
              <a:t>: Verwendung von R Markdown für nachvollziehbare Analysen</a:t>
            </a:r>
          </a:p>
          <a:p>
            <a:pPr lvl="0"/>
            <a:r>
              <a:rPr b="1"/>
              <a:t>Visualisierung vor Berechnung</a:t>
            </a:r>
            <a:r>
              <a:rPr/>
              <a:t>: Daten immer zuerst visualisieren</a:t>
            </a:r>
          </a:p>
          <a:p>
            <a:pPr lvl="0"/>
            <a:r>
              <a:rPr b="1"/>
              <a:t>Datenvalidierung</a:t>
            </a:r>
            <a:r>
              <a:rPr/>
              <a:t>: Überprüfung auf Ausreißer, fehlende Werte, unmögliche Werte</a:t>
            </a:r>
          </a:p>
          <a:p>
            <a:pPr lvl="0"/>
            <a:r>
              <a:rPr b="1"/>
              <a:t>Kritisches Denken</a:t>
            </a:r>
            <a:r>
              <a:rPr/>
              <a:t>: Hinterfragen von Ergebnissen und Methoden</a:t>
            </a:r>
          </a:p>
          <a:p>
            <a:pPr lvl="0"/>
            <a:r>
              <a:rPr b="1"/>
              <a:t>Effektgrößen beachten</a:t>
            </a:r>
            <a:r>
              <a:rPr/>
              <a:t>: Nicht nur auf p-Werte fixieren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Ressourcen für das Selbststudium</a:t>
            </a:r>
          </a:p>
          <a:p>
            <a:pPr lvl="0"/>
            <a:r>
              <a:rPr b="1"/>
              <a:t>Bücher</a:t>
            </a:r>
            <a:r>
              <a:rPr/>
              <a:t>:</a:t>
            </a:r>
          </a:p>
          <a:p>
            <a:pPr lvl="1"/>
            <a:r>
              <a:rPr/>
              <a:t>“R for Data Science” von Hadley Wickham und Garrett Grolemund</a:t>
            </a:r>
          </a:p>
          <a:p>
            <a:pPr lvl="1"/>
            <a:r>
              <a:rPr/>
              <a:t>“Discovering Statistics Using R” von Andy Field</a:t>
            </a:r>
          </a:p>
          <a:p>
            <a:pPr lvl="1"/>
            <a:r>
              <a:rPr/>
              <a:t>“An Introduction to Statistical Learning” von James, Witten, Hastie und Tibshirani</a:t>
            </a:r>
          </a:p>
          <a:p>
            <a:pPr lvl="0"/>
            <a:r>
              <a:rPr b="1"/>
              <a:t>Online-Ressourcen</a:t>
            </a:r>
            <a:r>
              <a:rPr/>
              <a:t>:</a:t>
            </a:r>
          </a:p>
          <a:p>
            <a:pPr lvl="1"/>
            <a:r>
              <a:rPr/>
              <a:t>RStudio Cheatsheets: https://www.rstudio.com/resources/cheatsheets/</a:t>
            </a:r>
          </a:p>
          <a:p>
            <a:pPr lvl="1"/>
            <a:r>
              <a:rPr/>
              <a:t>R-bloggers: https://www.r-bloggers.com/</a:t>
            </a:r>
          </a:p>
          <a:p>
            <a:pPr lvl="1"/>
            <a:r>
              <a:rPr/>
              <a:t>Datacamp-Kurse: https://www.datacamp.com/courses/tech:r</a:t>
            </a:r>
          </a:p>
          <a:p>
            <a:pPr lvl="1"/>
            <a:r>
              <a:rPr/>
              <a:t>Stackoverflow für R-spezifische Fragen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Datenkritisches Denken und ethische Aspekte</a:t>
            </a:r>
          </a:p>
          <a:p>
            <a:pPr lvl="0"/>
            <a:r>
              <a:rPr b="1"/>
              <a:t>Datenqualität und -herkunft</a:t>
            </a:r>
            <a:r>
              <a:rPr/>
              <a:t>: Kritische Bewertung von Datenquellen</a:t>
            </a:r>
          </a:p>
          <a:p>
            <a:pPr lvl="0"/>
            <a:r>
              <a:rPr b="1"/>
              <a:t>Fallstricke der Statistik</a:t>
            </a:r>
            <a:r>
              <a:rPr/>
              <a:t>: Häufige Fehlinterpretationen und wie man sie vermeidet</a:t>
            </a:r>
          </a:p>
          <a:p>
            <a:pPr lvl="0"/>
            <a:r>
              <a:rPr b="1"/>
              <a:t>Ethik in der Datenanalyse</a:t>
            </a:r>
            <a:r>
              <a:rPr/>
              <a:t>: Datenschutz, Fairness, Transparenz</a:t>
            </a:r>
          </a:p>
          <a:p>
            <a:pPr lvl="0"/>
            <a:r>
              <a:rPr b="1"/>
              <a:t>Kommunikation statistischer Ergebnisse</a:t>
            </a:r>
            <a:r>
              <a:rPr/>
              <a:t>: Verantwortungsvoller Umgang mit Daten in der Öffentlichkeit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Abschlussdiskussion und Feedback</a:t>
            </a:r>
          </a:p>
          <a:p>
            <a:pPr lvl="0"/>
            <a:r>
              <a:rPr b="1"/>
              <a:t>Offene Fragen</a:t>
            </a:r>
            <a:r>
              <a:rPr/>
              <a:t>: Klärung verbleibender Unklarheiten</a:t>
            </a:r>
          </a:p>
          <a:p>
            <a:pPr lvl="0"/>
            <a:r>
              <a:rPr b="1"/>
              <a:t>Rückblick</a:t>
            </a:r>
            <a:r>
              <a:rPr/>
              <a:t>: Was waren die wichtigsten Erkenntnisse?</a:t>
            </a:r>
          </a:p>
          <a:p>
            <a:pPr lvl="0"/>
            <a:r>
              <a:rPr b="1"/>
              <a:t>Ausblick</a:t>
            </a:r>
            <a:r>
              <a:rPr/>
              <a:t>: Wie können die Studierenden die erlernten Methoden in ihren Abschlussarbeiten anwenden?</a:t>
            </a:r>
          </a:p>
          <a:p>
            <a:pPr lvl="0"/>
            <a:r>
              <a:rPr b="1"/>
              <a:t>Kursevaluation</a:t>
            </a:r>
            <a:r>
              <a:rPr/>
              <a:t>: Feedback zum Seminar und Verbesserungsvorschläge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Tipp des Tages: Statistische Fallstricke vermeiden</a:t>
            </a:r>
          </a:p>
          <a:p>
            <a:pPr lvl="0"/>
            <a:r>
              <a:rPr b="1"/>
              <a:t>Data Dredging (p-Hacking)</a:t>
            </a:r>
            <a:r>
              <a:rPr/>
              <a:t>: Nicht so lange testen, bis ein signifikantes Ergebnis erscheint</a:t>
            </a:r>
          </a:p>
          <a:p>
            <a:pPr lvl="0"/>
            <a:r>
              <a:rPr b="1"/>
              <a:t>HARKing (Hypothesizing After Results are Known)</a:t>
            </a:r>
            <a:r>
              <a:rPr/>
              <a:t>: Hypothesen vor der Analyse festlegen</a:t>
            </a:r>
          </a:p>
          <a:p>
            <a:pPr lvl="0"/>
            <a:r>
              <a:rPr b="1"/>
              <a:t>Cherry Picking</a:t>
            </a:r>
            <a:r>
              <a:rPr/>
              <a:t>: Alle relevanten Ergebnisse berichten, nicht nur die “schönen”</a:t>
            </a:r>
          </a:p>
          <a:p>
            <a:pPr lvl="0"/>
            <a:r>
              <a:rPr b="1"/>
              <a:t>Überinterpretation von p-Werten</a:t>
            </a:r>
            <a:r>
              <a:rPr/>
              <a:t>: p &lt; 0.05 bedeutet nicht “wahr” oder “wichtig”</a:t>
            </a:r>
          </a:p>
          <a:p>
            <a:pPr lvl="0"/>
            <a:r>
              <a:rPr b="1"/>
              <a:t>Ignorieren von Effektgrößen</a:t>
            </a:r>
            <a:r>
              <a:rPr/>
              <a:t>: Praktische Bedeutsamkeit ist oft wichtiger als statistische Signifikanz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2025-05-30T09:54:07Z</dcterms:created>
  <dcterms:modified xsi:type="dcterms:W3CDTF">2025-05-30T09:54:07Z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